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304" r:id="rId2"/>
    <p:sldId id="256" r:id="rId3"/>
    <p:sldId id="257" r:id="rId4"/>
    <p:sldId id="305" r:id="rId5"/>
    <p:sldId id="269" r:id="rId6"/>
    <p:sldId id="266" r:id="rId7"/>
    <p:sldId id="277" r:id="rId8"/>
    <p:sldId id="290" r:id="rId9"/>
    <p:sldId id="278" r:id="rId10"/>
    <p:sldId id="279" r:id="rId11"/>
    <p:sldId id="280" r:id="rId12"/>
    <p:sldId id="286" r:id="rId13"/>
    <p:sldId id="306" r:id="rId14"/>
    <p:sldId id="292" r:id="rId15"/>
    <p:sldId id="293" r:id="rId16"/>
    <p:sldId id="294" r:id="rId17"/>
    <p:sldId id="260" r:id="rId18"/>
    <p:sldId id="281" r:id="rId19"/>
    <p:sldId id="289" r:id="rId20"/>
    <p:sldId id="307" r:id="rId21"/>
    <p:sldId id="308" r:id="rId22"/>
    <p:sldId id="264" r:id="rId23"/>
    <p:sldId id="298" r:id="rId24"/>
    <p:sldId id="282" r:id="rId25"/>
    <p:sldId id="300" r:id="rId26"/>
    <p:sldId id="299" r:id="rId27"/>
    <p:sldId id="271" r:id="rId28"/>
    <p:sldId id="272" r:id="rId29"/>
    <p:sldId id="301" r:id="rId30"/>
    <p:sldId id="303" r:id="rId31"/>
  </p:sldIdLst>
  <p:sldSz cx="12192000" cy="6858000"/>
  <p:notesSz cx="7099300" cy="9385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2B26A-A05B-42B2-9E67-3021FD89DF7A}" v="6" dt="2021-07-23T05:38:36.2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222" autoAdjust="0"/>
    <p:restoredTop sz="66918" autoAdjust="0"/>
  </p:normalViewPr>
  <p:slideViewPr>
    <p:cSldViewPr snapToGrid="0">
      <p:cViewPr varScale="1">
        <p:scale>
          <a:sx n="67" d="100"/>
          <a:sy n="67" d="100"/>
        </p:scale>
        <p:origin x="917" y="53"/>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_rels/drawing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4DB335-AF5B-40F9-AA18-48B830AF0E18}"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DE475301-1926-4E65-A653-57C50544382D}">
      <dgm:prSet/>
      <dgm:spPr/>
      <dgm:t>
        <a:bodyPr/>
        <a:lstStyle/>
        <a:p>
          <a:r>
            <a:rPr lang="en-US" dirty="0"/>
            <a:t>Visual</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2DE947E5-3AB4-4CEE-8454-07335988736A}" type="parTrans" cxnId="{383D253D-1259-4867-AA7A-75442A9B958E}">
      <dgm:prSet/>
      <dgm:spPr/>
      <dgm:t>
        <a:bodyPr/>
        <a:lstStyle/>
        <a:p>
          <a:endParaRPr lang="en-US"/>
        </a:p>
      </dgm:t>
    </dgm:pt>
    <dgm:pt modelId="{E817BA88-34DE-4389-8C2D-A304F10BF820}" type="sibTrans" cxnId="{383D253D-1259-4867-AA7A-75442A9B958E}">
      <dgm:prSet/>
      <dgm:spPr/>
      <dgm:t>
        <a:bodyPr/>
        <a:lstStyle/>
        <a:p>
          <a:endParaRPr lang="en-US"/>
        </a:p>
      </dgm:t>
    </dgm:pt>
    <dgm:pt modelId="{ECA1D716-8A36-47B1-981C-6FCE3F41312A}">
      <dgm:prSet/>
      <dgm:spPr/>
      <dgm:t>
        <a:bodyPr/>
        <a:lstStyle/>
        <a:p>
          <a:r>
            <a:rPr lang="en-US" dirty="0"/>
            <a:t>Hearing</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0AC96C17-A3E1-4E0B-9FD1-3BB6FB6EBB81}" type="parTrans" cxnId="{2E68A145-F3F4-4BAD-AD2D-BCC5DAAB94D4}">
      <dgm:prSet/>
      <dgm:spPr/>
      <dgm:t>
        <a:bodyPr/>
        <a:lstStyle/>
        <a:p>
          <a:endParaRPr lang="en-US"/>
        </a:p>
      </dgm:t>
    </dgm:pt>
    <dgm:pt modelId="{F79F3D58-F02C-4ED3-9266-45FF102C3C2E}" type="sibTrans" cxnId="{2E68A145-F3F4-4BAD-AD2D-BCC5DAAB94D4}">
      <dgm:prSet/>
      <dgm:spPr/>
      <dgm:t>
        <a:bodyPr/>
        <a:lstStyle/>
        <a:p>
          <a:endParaRPr lang="en-US"/>
        </a:p>
      </dgm:t>
    </dgm:pt>
    <dgm:pt modelId="{B1D88114-310F-4F03-8B08-E31783EA1A53}">
      <dgm:prSet/>
      <dgm:spPr/>
      <dgm:t>
        <a:bodyPr/>
        <a:lstStyle/>
        <a:p>
          <a:r>
            <a:rPr lang="en-US"/>
            <a:t>Mobility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ABA5A59D-B267-4811-9EB5-F8FA011CF7D7}" type="parTrans" cxnId="{6613657F-03C6-4633-8839-F0932C859B6F}">
      <dgm:prSet/>
      <dgm:spPr/>
      <dgm:t>
        <a:bodyPr/>
        <a:lstStyle/>
        <a:p>
          <a:endParaRPr lang="en-US"/>
        </a:p>
      </dgm:t>
    </dgm:pt>
    <dgm:pt modelId="{C406598A-D3DF-4346-96EF-64E0AB4C6151}" type="sibTrans" cxnId="{6613657F-03C6-4633-8839-F0932C859B6F}">
      <dgm:prSet/>
      <dgm:spPr/>
      <dgm:t>
        <a:bodyPr/>
        <a:lstStyle/>
        <a:p>
          <a:endParaRPr lang="en-US"/>
        </a:p>
      </dgm:t>
    </dgm:pt>
    <dgm:pt modelId="{E3A17A82-80DE-418A-A9A8-9893967849B8}">
      <dgm:prSet/>
      <dgm:spPr/>
      <dgm:t>
        <a:bodyPr/>
        <a:lstStyle/>
        <a:p>
          <a:r>
            <a:rPr lang="en-US"/>
            <a:t>Comprehension</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B125C317-41B5-4A76-9681-EA3EB801FFAE}" type="parTrans" cxnId="{3C96A593-3CBE-4F04-956E-57EDFF859190}">
      <dgm:prSet/>
      <dgm:spPr/>
      <dgm:t>
        <a:bodyPr/>
        <a:lstStyle/>
        <a:p>
          <a:endParaRPr lang="en-US"/>
        </a:p>
      </dgm:t>
    </dgm:pt>
    <dgm:pt modelId="{AD9B95D0-7DF6-4DA3-91C8-346C41B5B5BF}" type="sibTrans" cxnId="{3C96A593-3CBE-4F04-956E-57EDFF859190}">
      <dgm:prSet/>
      <dgm:spPr/>
      <dgm:t>
        <a:bodyPr/>
        <a:lstStyle/>
        <a:p>
          <a:endParaRPr lang="en-US"/>
        </a:p>
      </dgm:t>
    </dgm:pt>
    <dgm:pt modelId="{56DFBCF8-F5D3-4D9F-8818-B76F8A503DC9}">
      <dgm:prSet/>
      <dgm:spPr/>
      <dgm:t>
        <a:bodyPr/>
        <a:lstStyle/>
        <a:p>
          <a:r>
            <a:rPr lang="en-US" dirty="0"/>
            <a:t>Technological Access</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6D64DA67-5877-4CFD-9BDE-8E01AF28CA42}" type="parTrans" cxnId="{251CAEFD-61BF-41C3-8F92-46AB464275A9}">
      <dgm:prSet/>
      <dgm:spPr/>
      <dgm:t>
        <a:bodyPr/>
        <a:lstStyle/>
        <a:p>
          <a:endParaRPr lang="en-US"/>
        </a:p>
      </dgm:t>
    </dgm:pt>
    <dgm:pt modelId="{A8F62136-21B2-427E-8D9D-E03D34CEF1B7}" type="sibTrans" cxnId="{251CAEFD-61BF-41C3-8F92-46AB464275A9}">
      <dgm:prSet/>
      <dgm:spPr/>
      <dgm:t>
        <a:bodyPr/>
        <a:lstStyle/>
        <a:p>
          <a:endParaRPr lang="en-US"/>
        </a:p>
      </dgm:t>
    </dgm:pt>
    <dgm:pt modelId="{8D6867C4-09F2-47F9-B0BF-5E23443ACA64}">
      <dgm:prSet/>
      <dgm:spPr/>
      <dgm:t>
        <a:bodyPr/>
        <a:lstStyle/>
        <a:p>
          <a:r>
            <a:rPr lang="en-US" dirty="0"/>
            <a:t>State of Urgency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CEE90270-8D9D-4C0D-B5EA-303B4FCFC761}" type="parTrans" cxnId="{66395747-78CE-414A-B7B5-3AFAE6A76ECE}">
      <dgm:prSet/>
      <dgm:spPr/>
      <dgm:t>
        <a:bodyPr/>
        <a:lstStyle/>
        <a:p>
          <a:endParaRPr lang="en-US"/>
        </a:p>
      </dgm:t>
    </dgm:pt>
    <dgm:pt modelId="{23BA698C-6C5D-4B71-B4F0-58B2C530D3E3}" type="sibTrans" cxnId="{66395747-78CE-414A-B7B5-3AFAE6A76ECE}">
      <dgm:prSet/>
      <dgm:spPr/>
      <dgm:t>
        <a:bodyPr/>
        <a:lstStyle/>
        <a:p>
          <a:endParaRPr lang="en-US"/>
        </a:p>
      </dgm:t>
    </dgm:pt>
    <dgm:pt modelId="{16B3C0B8-B3F9-4E8B-B74B-D9B230AD2AE2}" type="pres">
      <dgm:prSet presAssocID="{194DB335-AF5B-40F9-AA18-48B830AF0E18}" presName="diagram" presStyleCnt="0">
        <dgm:presLayoutVars>
          <dgm:dir/>
          <dgm:resizeHandles val="exact"/>
        </dgm:presLayoutVars>
      </dgm:prSet>
      <dgm:spPr/>
    </dgm:pt>
    <dgm:pt modelId="{6435D3B0-8AC7-432E-9B27-69460B89B30A}" type="pres">
      <dgm:prSet presAssocID="{DE475301-1926-4E65-A653-57C50544382D}" presName="node" presStyleLbl="node1" presStyleIdx="0" presStyleCnt="6">
        <dgm:presLayoutVars>
          <dgm:bulletEnabled val="1"/>
        </dgm:presLayoutVars>
      </dgm:prSet>
      <dgm:spPr/>
    </dgm:pt>
    <dgm:pt modelId="{F8CAC265-019C-4E28-9EC6-6F0933D26229}" type="pres">
      <dgm:prSet presAssocID="{E817BA88-34DE-4389-8C2D-A304F10BF820}" presName="sibTrans" presStyleCnt="0"/>
      <dgm:spPr/>
    </dgm:pt>
    <dgm:pt modelId="{632DD23D-E318-423C-BB8D-216B047D728D}" type="pres">
      <dgm:prSet presAssocID="{ECA1D716-8A36-47B1-981C-6FCE3F41312A}" presName="node" presStyleLbl="node1" presStyleIdx="1" presStyleCnt="6">
        <dgm:presLayoutVars>
          <dgm:bulletEnabled val="1"/>
        </dgm:presLayoutVars>
      </dgm:prSet>
      <dgm:spPr/>
    </dgm:pt>
    <dgm:pt modelId="{27097FD4-1B3B-4AD1-9BA9-499304608249}" type="pres">
      <dgm:prSet presAssocID="{F79F3D58-F02C-4ED3-9266-45FF102C3C2E}" presName="sibTrans" presStyleCnt="0"/>
      <dgm:spPr/>
    </dgm:pt>
    <dgm:pt modelId="{1B14B00F-0BB6-4C0D-94D8-2050C088BB41}" type="pres">
      <dgm:prSet presAssocID="{B1D88114-310F-4F03-8B08-E31783EA1A53}" presName="node" presStyleLbl="node1" presStyleIdx="2" presStyleCnt="6">
        <dgm:presLayoutVars>
          <dgm:bulletEnabled val="1"/>
        </dgm:presLayoutVars>
      </dgm:prSet>
      <dgm:spPr/>
    </dgm:pt>
    <dgm:pt modelId="{11160149-827B-4059-BD56-5B45E455D75C}" type="pres">
      <dgm:prSet presAssocID="{C406598A-D3DF-4346-96EF-64E0AB4C6151}" presName="sibTrans" presStyleCnt="0"/>
      <dgm:spPr/>
    </dgm:pt>
    <dgm:pt modelId="{4A20D0BC-3E3A-45E3-B83B-B0FF922FB54D}" type="pres">
      <dgm:prSet presAssocID="{E3A17A82-80DE-418A-A9A8-9893967849B8}" presName="node" presStyleLbl="node1" presStyleIdx="3" presStyleCnt="6">
        <dgm:presLayoutVars>
          <dgm:bulletEnabled val="1"/>
        </dgm:presLayoutVars>
      </dgm:prSet>
      <dgm:spPr/>
    </dgm:pt>
    <dgm:pt modelId="{6F3E7987-EEF3-41A3-8C35-9CB17C522713}" type="pres">
      <dgm:prSet presAssocID="{AD9B95D0-7DF6-4DA3-91C8-346C41B5B5BF}" presName="sibTrans" presStyleCnt="0"/>
      <dgm:spPr/>
    </dgm:pt>
    <dgm:pt modelId="{C2B740D5-296F-4AB2-9211-DA772E2E7450}" type="pres">
      <dgm:prSet presAssocID="{56DFBCF8-F5D3-4D9F-8818-B76F8A503DC9}" presName="node" presStyleLbl="node1" presStyleIdx="4" presStyleCnt="6">
        <dgm:presLayoutVars>
          <dgm:bulletEnabled val="1"/>
        </dgm:presLayoutVars>
      </dgm:prSet>
      <dgm:spPr/>
    </dgm:pt>
    <dgm:pt modelId="{67BA13C1-0E82-44EF-89F4-89CF3862DED7}" type="pres">
      <dgm:prSet presAssocID="{A8F62136-21B2-427E-8D9D-E03D34CEF1B7}" presName="sibTrans" presStyleCnt="0"/>
      <dgm:spPr/>
    </dgm:pt>
    <dgm:pt modelId="{92DB747A-E690-4ED8-B495-79DC75BE9142}" type="pres">
      <dgm:prSet presAssocID="{8D6867C4-09F2-47F9-B0BF-5E23443ACA64}" presName="node" presStyleLbl="node1" presStyleIdx="5" presStyleCnt="6">
        <dgm:presLayoutVars>
          <dgm:bulletEnabled val="1"/>
        </dgm:presLayoutVars>
      </dgm:prSet>
      <dgm:spPr/>
    </dgm:pt>
  </dgm:ptLst>
  <dgm:cxnLst>
    <dgm:cxn modelId="{6C57DE00-53B7-4C09-AB19-F064DD4FCDB5}" type="presOf" srcId="{194DB335-AF5B-40F9-AA18-48B830AF0E18}" destId="{16B3C0B8-B3F9-4E8B-B74B-D9B230AD2AE2}" srcOrd="0" destOrd="0" presId="urn:microsoft.com/office/officeart/2005/8/layout/default"/>
    <dgm:cxn modelId="{B1510213-FE8B-4654-9946-84F412A34AAB}" type="presOf" srcId="{E3A17A82-80DE-418A-A9A8-9893967849B8}" destId="{4A20D0BC-3E3A-45E3-B83B-B0FF922FB54D}" srcOrd="0" destOrd="0" presId="urn:microsoft.com/office/officeart/2005/8/layout/default"/>
    <dgm:cxn modelId="{383D253D-1259-4867-AA7A-75442A9B958E}" srcId="{194DB335-AF5B-40F9-AA18-48B830AF0E18}" destId="{DE475301-1926-4E65-A653-57C50544382D}" srcOrd="0" destOrd="0" parTransId="{2DE947E5-3AB4-4CEE-8454-07335988736A}" sibTransId="{E817BA88-34DE-4389-8C2D-A304F10BF820}"/>
    <dgm:cxn modelId="{F128505E-82B2-4D2C-8A23-218A7727A37E}" type="presOf" srcId="{DE475301-1926-4E65-A653-57C50544382D}" destId="{6435D3B0-8AC7-432E-9B27-69460B89B30A}" srcOrd="0" destOrd="0" presId="urn:microsoft.com/office/officeart/2005/8/layout/default"/>
    <dgm:cxn modelId="{2E68A145-F3F4-4BAD-AD2D-BCC5DAAB94D4}" srcId="{194DB335-AF5B-40F9-AA18-48B830AF0E18}" destId="{ECA1D716-8A36-47B1-981C-6FCE3F41312A}" srcOrd="1" destOrd="0" parTransId="{0AC96C17-A3E1-4E0B-9FD1-3BB6FB6EBB81}" sibTransId="{F79F3D58-F02C-4ED3-9266-45FF102C3C2E}"/>
    <dgm:cxn modelId="{66395747-78CE-414A-B7B5-3AFAE6A76ECE}" srcId="{194DB335-AF5B-40F9-AA18-48B830AF0E18}" destId="{8D6867C4-09F2-47F9-B0BF-5E23443ACA64}" srcOrd="5" destOrd="0" parTransId="{CEE90270-8D9D-4C0D-B5EA-303B4FCFC761}" sibTransId="{23BA698C-6C5D-4B71-B4F0-58B2C530D3E3}"/>
    <dgm:cxn modelId="{68D85D7F-46E1-4D6E-9248-4814C0F912D6}" type="presOf" srcId="{B1D88114-310F-4F03-8B08-E31783EA1A53}" destId="{1B14B00F-0BB6-4C0D-94D8-2050C088BB41}" srcOrd="0" destOrd="0" presId="urn:microsoft.com/office/officeart/2005/8/layout/default"/>
    <dgm:cxn modelId="{6613657F-03C6-4633-8839-F0932C859B6F}" srcId="{194DB335-AF5B-40F9-AA18-48B830AF0E18}" destId="{B1D88114-310F-4F03-8B08-E31783EA1A53}" srcOrd="2" destOrd="0" parTransId="{ABA5A59D-B267-4811-9EB5-F8FA011CF7D7}" sibTransId="{C406598A-D3DF-4346-96EF-64E0AB4C6151}"/>
    <dgm:cxn modelId="{3C96A593-3CBE-4F04-956E-57EDFF859190}" srcId="{194DB335-AF5B-40F9-AA18-48B830AF0E18}" destId="{E3A17A82-80DE-418A-A9A8-9893967849B8}" srcOrd="3" destOrd="0" parTransId="{B125C317-41B5-4A76-9681-EA3EB801FFAE}" sibTransId="{AD9B95D0-7DF6-4DA3-91C8-346C41B5B5BF}"/>
    <dgm:cxn modelId="{1A3395A7-E630-48C2-93C3-A36F98A105D2}" type="presOf" srcId="{8D6867C4-09F2-47F9-B0BF-5E23443ACA64}" destId="{92DB747A-E690-4ED8-B495-79DC75BE9142}" srcOrd="0" destOrd="0" presId="urn:microsoft.com/office/officeart/2005/8/layout/default"/>
    <dgm:cxn modelId="{7DF376B1-CDB4-4FB1-9586-3B6745109650}" type="presOf" srcId="{ECA1D716-8A36-47B1-981C-6FCE3F41312A}" destId="{632DD23D-E318-423C-BB8D-216B047D728D}" srcOrd="0" destOrd="0" presId="urn:microsoft.com/office/officeart/2005/8/layout/default"/>
    <dgm:cxn modelId="{B48419F9-89CA-4D78-9D8B-F973F5398203}" type="presOf" srcId="{56DFBCF8-F5D3-4D9F-8818-B76F8A503DC9}" destId="{C2B740D5-296F-4AB2-9211-DA772E2E7450}" srcOrd="0" destOrd="0" presId="urn:microsoft.com/office/officeart/2005/8/layout/default"/>
    <dgm:cxn modelId="{251CAEFD-61BF-41C3-8F92-46AB464275A9}" srcId="{194DB335-AF5B-40F9-AA18-48B830AF0E18}" destId="{56DFBCF8-F5D3-4D9F-8818-B76F8A503DC9}" srcOrd="4" destOrd="0" parTransId="{6D64DA67-5877-4CFD-9BDE-8E01AF28CA42}" sibTransId="{A8F62136-21B2-427E-8D9D-E03D34CEF1B7}"/>
    <dgm:cxn modelId="{18A2ECB5-2596-4B3D-87D6-E4837D8D57FA}" type="presParOf" srcId="{16B3C0B8-B3F9-4E8B-B74B-D9B230AD2AE2}" destId="{6435D3B0-8AC7-432E-9B27-69460B89B30A}" srcOrd="0" destOrd="0" presId="urn:microsoft.com/office/officeart/2005/8/layout/default"/>
    <dgm:cxn modelId="{0AF5E5ED-2C8A-4AC4-BA56-6F8F143BC7D6}" type="presParOf" srcId="{16B3C0B8-B3F9-4E8B-B74B-D9B230AD2AE2}" destId="{F8CAC265-019C-4E28-9EC6-6F0933D26229}" srcOrd="1" destOrd="0" presId="urn:microsoft.com/office/officeart/2005/8/layout/default"/>
    <dgm:cxn modelId="{015E9853-2082-4631-A1A3-D2E82E40DBF6}" type="presParOf" srcId="{16B3C0B8-B3F9-4E8B-B74B-D9B230AD2AE2}" destId="{632DD23D-E318-423C-BB8D-216B047D728D}" srcOrd="2" destOrd="0" presId="urn:microsoft.com/office/officeart/2005/8/layout/default"/>
    <dgm:cxn modelId="{2BB1569E-E5A3-4A01-A866-0B7F80EB5692}" type="presParOf" srcId="{16B3C0B8-B3F9-4E8B-B74B-D9B230AD2AE2}" destId="{27097FD4-1B3B-4AD1-9BA9-499304608249}" srcOrd="3" destOrd="0" presId="urn:microsoft.com/office/officeart/2005/8/layout/default"/>
    <dgm:cxn modelId="{FB76E649-0529-44A4-9F03-FC8CA29EF5F4}" type="presParOf" srcId="{16B3C0B8-B3F9-4E8B-B74B-D9B230AD2AE2}" destId="{1B14B00F-0BB6-4C0D-94D8-2050C088BB41}" srcOrd="4" destOrd="0" presId="urn:microsoft.com/office/officeart/2005/8/layout/default"/>
    <dgm:cxn modelId="{D0933B50-6F13-42C5-BCC1-0AD319CA87CE}" type="presParOf" srcId="{16B3C0B8-B3F9-4E8B-B74B-D9B230AD2AE2}" destId="{11160149-827B-4059-BD56-5B45E455D75C}" srcOrd="5" destOrd="0" presId="urn:microsoft.com/office/officeart/2005/8/layout/default"/>
    <dgm:cxn modelId="{77150616-E15B-4E30-B7B9-EB52C8900C71}" type="presParOf" srcId="{16B3C0B8-B3F9-4E8B-B74B-D9B230AD2AE2}" destId="{4A20D0BC-3E3A-45E3-B83B-B0FF922FB54D}" srcOrd="6" destOrd="0" presId="urn:microsoft.com/office/officeart/2005/8/layout/default"/>
    <dgm:cxn modelId="{2773253A-B8F6-49A4-A89F-801177D77936}" type="presParOf" srcId="{16B3C0B8-B3F9-4E8B-B74B-D9B230AD2AE2}" destId="{6F3E7987-EEF3-41A3-8C35-9CB17C522713}" srcOrd="7" destOrd="0" presId="urn:microsoft.com/office/officeart/2005/8/layout/default"/>
    <dgm:cxn modelId="{E4FCEEF1-7C3F-45A3-B2A7-1A9D7B66E7A7}" type="presParOf" srcId="{16B3C0B8-B3F9-4E8B-B74B-D9B230AD2AE2}" destId="{C2B740D5-296F-4AB2-9211-DA772E2E7450}" srcOrd="8" destOrd="0" presId="urn:microsoft.com/office/officeart/2005/8/layout/default"/>
    <dgm:cxn modelId="{B6B87BD0-3729-400B-92AF-DE8C567BBAD1}" type="presParOf" srcId="{16B3C0B8-B3F9-4E8B-B74B-D9B230AD2AE2}" destId="{67BA13C1-0E82-44EF-89F4-89CF3862DED7}" srcOrd="9" destOrd="0" presId="urn:microsoft.com/office/officeart/2005/8/layout/default"/>
    <dgm:cxn modelId="{92CC79FD-7E95-4B23-88A9-5E6382191E65}" type="presParOf" srcId="{16B3C0B8-B3F9-4E8B-B74B-D9B230AD2AE2}" destId="{92DB747A-E690-4ED8-B495-79DC75BE9142}"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D3FDAD-347E-42E6-B31C-D7FD6141253A}"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656ADB91-FEEB-46D3-A3AF-D30F10C2BAEB}">
      <dgm:prSet/>
      <dgm:spPr/>
      <dgm:t>
        <a:bodyPr/>
        <a:lstStyle/>
        <a:p>
          <a:r>
            <a:rPr lang="en-US" dirty="0"/>
            <a:t>“Selfish Accessibility” by Adrian </a:t>
          </a:r>
          <a:r>
            <a:rPr lang="en-US" dirty="0" err="1"/>
            <a:t>Roselli</a:t>
          </a:r>
          <a:r>
            <a:rPr lang="en-US" dirty="0"/>
            <a:t> on </a:t>
          </a:r>
          <a:r>
            <a:rPr lang="en-US" dirty="0" err="1"/>
            <a:t>Youtube</a:t>
          </a:r>
          <a:endParaRPr lang="en-US" dirty="0"/>
        </a:p>
      </dgm:t>
    </dgm:pt>
    <dgm:pt modelId="{80361E3D-3080-4C14-85AC-8AF3BEC2A377}" type="sibTrans" cxnId="{8F19C062-EB26-4767-83A4-0F681C71B1E1}">
      <dgm:prSet/>
      <dgm:spPr/>
      <dgm:t>
        <a:bodyPr/>
        <a:lstStyle/>
        <a:p>
          <a:endParaRPr lang="en-US"/>
        </a:p>
      </dgm:t>
    </dgm:pt>
    <dgm:pt modelId="{37DC8701-51AC-492E-BF57-84B12E81AC20}" type="parTrans" cxnId="{8F19C062-EB26-4767-83A4-0F681C71B1E1}">
      <dgm:prSet/>
      <dgm:spPr/>
      <dgm:t>
        <a:bodyPr/>
        <a:lstStyle/>
        <a:p>
          <a:endParaRPr lang="en-US"/>
        </a:p>
      </dgm:t>
    </dgm:pt>
    <dgm:pt modelId="{B3473E84-F405-4B73-B5F5-0ECDE9B77F3C}">
      <dgm:prSet/>
      <dgm:spPr/>
      <dgm:t>
        <a:bodyPr/>
        <a:lstStyle/>
        <a:p>
          <a:r>
            <a:rPr lang="en-US">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a:p>
      </dgm:t>
    </dgm:pt>
    <dgm:pt modelId="{23498EB4-58DC-4068-8723-9C845CE33BC9}" type="parTrans" cxnId="{B3E86E3E-76D1-4847-822A-50C099DCF9BE}">
      <dgm:prSet/>
      <dgm:spPr/>
      <dgm:t>
        <a:bodyPr/>
        <a:lstStyle/>
        <a:p>
          <a:endParaRPr lang="en-US"/>
        </a:p>
      </dgm:t>
    </dgm:pt>
    <dgm:pt modelId="{B4923703-4347-41F7-B2EE-D1813B422CB3}" type="sibTrans" cxnId="{B3E86E3E-76D1-4847-822A-50C099DCF9BE}">
      <dgm:prSet/>
      <dgm:spPr/>
      <dgm:t>
        <a:bodyPr/>
        <a:lstStyle/>
        <a:p>
          <a:endParaRPr lang="en-US"/>
        </a:p>
      </dgm:t>
    </dgm:pt>
    <dgm:pt modelId="{2F2C98E1-5BC8-4E51-B482-C783C4299557}">
      <dgm:prSet/>
      <dgm:spPr/>
      <dgm:t>
        <a:bodyPr/>
        <a:lstStyle/>
        <a:p>
          <a:r>
            <a:rPr lang="en-US" dirty="0"/>
            <a:t>WCAG 2.1 Standards</a:t>
          </a:r>
        </a:p>
      </dgm:t>
    </dgm:pt>
    <dgm:pt modelId="{B0D4B699-40EE-452E-AE96-F68B6346C5DF}" type="parTrans" cxnId="{489D4EFF-C8B6-4C0D-9CAE-DF29253F7C30}">
      <dgm:prSet/>
      <dgm:spPr/>
      <dgm:t>
        <a:bodyPr/>
        <a:lstStyle/>
        <a:p>
          <a:endParaRPr lang="en-US"/>
        </a:p>
      </dgm:t>
    </dgm:pt>
    <dgm:pt modelId="{9F743B6B-8F52-42C1-B45E-D6FD4ECBFC39}" type="sibTrans" cxnId="{489D4EFF-C8B6-4C0D-9CAE-DF29253F7C30}">
      <dgm:prSet/>
      <dgm:spPr/>
      <dgm:t>
        <a:bodyPr/>
        <a:lstStyle/>
        <a:p>
          <a:endParaRPr lang="en-US"/>
        </a:p>
      </dgm:t>
    </dgm:pt>
    <dgm:pt modelId="{862B5833-906F-474D-8124-76F3FDEC712C}">
      <dgm:prSet/>
      <dgm:spPr/>
      <dgm:t>
        <a:bodyPr/>
        <a:lstStyle/>
        <a:p>
          <a:r>
            <a:rPr lang="en-US">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a:p>
      </dgm:t>
    </dgm:pt>
    <dgm:pt modelId="{96210278-7C9F-48FD-912D-E437FDF58055}" type="parTrans" cxnId="{0C721F87-4ED8-4FBE-8E1A-03B447A9ED27}">
      <dgm:prSet/>
      <dgm:spPr/>
      <dgm:t>
        <a:bodyPr/>
        <a:lstStyle/>
        <a:p>
          <a:endParaRPr lang="en-US"/>
        </a:p>
      </dgm:t>
    </dgm:pt>
    <dgm:pt modelId="{1B329D12-36E1-4636-94A7-38AFBC899769}" type="sibTrans" cxnId="{0C721F87-4ED8-4FBE-8E1A-03B447A9ED27}">
      <dgm:prSet/>
      <dgm:spPr/>
      <dgm:t>
        <a:bodyPr/>
        <a:lstStyle/>
        <a:p>
          <a:endParaRPr lang="en-US"/>
        </a:p>
      </dgm:t>
    </dgm:pt>
    <dgm:pt modelId="{C1760CC4-A956-4BD8-95A8-2A4DB2D37DCC}">
      <dgm:prSet/>
      <dgm:spPr/>
      <dgm:t>
        <a:bodyPr/>
        <a:lstStyle/>
        <a:p>
          <a:r>
            <a:rPr lang="en-US" dirty="0"/>
            <a:t>UEB Online – Free Online Accessible Braille training for anyone</a:t>
          </a:r>
        </a:p>
      </dgm:t>
    </dgm:pt>
    <dgm:pt modelId="{5C769E83-A493-41D7-A778-C00865DDB892}" type="parTrans" cxnId="{330A6E46-8D40-4025-9084-CE3212E086F8}">
      <dgm:prSet/>
      <dgm:spPr/>
      <dgm:t>
        <a:bodyPr/>
        <a:lstStyle/>
        <a:p>
          <a:endParaRPr lang="en-US"/>
        </a:p>
      </dgm:t>
    </dgm:pt>
    <dgm:pt modelId="{2EA1F13A-CAB1-431C-AB10-1C955454D12E}" type="sibTrans" cxnId="{330A6E46-8D40-4025-9084-CE3212E086F8}">
      <dgm:prSet/>
      <dgm:spPr/>
      <dgm:t>
        <a:bodyPr/>
        <a:lstStyle/>
        <a:p>
          <a:endParaRPr lang="en-US"/>
        </a:p>
      </dgm:t>
    </dgm:pt>
    <dgm:pt modelId="{B09E9FD1-12FC-4937-970C-F32DA548C1F6}">
      <dgm:prSet/>
      <dgm:spPr/>
      <dgm:t>
        <a:bodyPr/>
        <a:lstStyle/>
        <a:p>
          <a:r>
            <a:rPr lang="en-US">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a:p>
      </dgm:t>
    </dgm:pt>
    <dgm:pt modelId="{0CDAC34B-2C96-4DF4-962E-E9B6CC432704}" type="parTrans" cxnId="{713FA3FF-3FDC-4065-BBF4-F0F7B5C73673}">
      <dgm:prSet/>
      <dgm:spPr/>
      <dgm:t>
        <a:bodyPr/>
        <a:lstStyle/>
        <a:p>
          <a:endParaRPr lang="en-US"/>
        </a:p>
      </dgm:t>
    </dgm:pt>
    <dgm:pt modelId="{0949AE27-B783-4F1B-B1FC-9FE0BD5DCAC7}" type="sibTrans" cxnId="{713FA3FF-3FDC-4065-BBF4-F0F7B5C73673}">
      <dgm:prSet/>
      <dgm:spPr/>
      <dgm:t>
        <a:bodyPr/>
        <a:lstStyle/>
        <a:p>
          <a:endParaRPr lang="en-US"/>
        </a:p>
      </dgm:t>
    </dgm:pt>
    <dgm:pt modelId="{089640AE-C679-47E6-AF7E-EB04BF1DD076}">
      <dgm:prSet phldrT="[Text]"/>
      <dgm:spPr/>
      <dgm:t>
        <a:bodyPr/>
        <a:lstStyle/>
        <a:p>
          <a:r>
            <a:rPr lang="en-US">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a:p>
      </dgm:t>
    </dgm:pt>
    <dgm:pt modelId="{8B1CE7BD-4965-4FE8-9D1C-E552AEAD3A36}" type="parTrans" cxnId="{BAB4E0C0-FBBD-4A78-BF77-817D7F33CB2E}">
      <dgm:prSet/>
      <dgm:spPr/>
      <dgm:t>
        <a:bodyPr/>
        <a:lstStyle/>
        <a:p>
          <a:endParaRPr lang="en-US"/>
        </a:p>
      </dgm:t>
    </dgm:pt>
    <dgm:pt modelId="{EC66C17A-B291-4CB8-ACAF-E8791AEAB0FE}" type="sibTrans" cxnId="{BAB4E0C0-FBBD-4A78-BF77-817D7F33CB2E}">
      <dgm:prSet/>
      <dgm:spPr/>
      <dgm:t>
        <a:bodyPr/>
        <a:lstStyle/>
        <a:p>
          <a:endParaRPr lang="en-US"/>
        </a:p>
      </dgm:t>
    </dgm:pt>
    <dgm:pt modelId="{5DF8CF95-86A7-4C18-B4AE-1DAE32422DDB}">
      <dgm:prSet/>
      <dgm:spPr/>
      <dgm:t>
        <a:bodyPr/>
        <a:lstStyle/>
        <a:p>
          <a:r>
            <a:rPr lang="en-US">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a:p>
      </dgm:t>
    </dgm:pt>
    <dgm:pt modelId="{E511EE7B-E828-447B-AD0D-307B8C079C73}" type="parTrans" cxnId="{6BC6768E-CAC0-423D-A770-C03BB275EB1D}">
      <dgm:prSet/>
      <dgm:spPr/>
      <dgm:t>
        <a:bodyPr/>
        <a:lstStyle/>
        <a:p>
          <a:endParaRPr lang="en-US"/>
        </a:p>
      </dgm:t>
    </dgm:pt>
    <dgm:pt modelId="{E4994EB8-73FA-47E2-9494-66B85FA3F14D}" type="sibTrans" cxnId="{6BC6768E-CAC0-423D-A770-C03BB275EB1D}">
      <dgm:prSet/>
      <dgm:spPr/>
      <dgm:t>
        <a:bodyPr/>
        <a:lstStyle/>
        <a:p>
          <a:endParaRPr lang="en-US"/>
        </a:p>
      </dgm:t>
    </dgm:pt>
    <dgm:pt modelId="{1D5B2854-34B7-4EB8-9070-6520792D307C}">
      <dgm:prSet/>
      <dgm:spPr/>
      <dgm:t>
        <a:bodyPr/>
        <a:lstStyle/>
        <a:p>
          <a:r>
            <a:rPr lang="en-US">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a:p>
      </dgm:t>
    </dgm:pt>
    <dgm:pt modelId="{F5B6331F-058D-477A-8F5C-8BA88567A1EC}" type="parTrans" cxnId="{C4BF605D-1070-45C2-9DF6-2E052FDB8570}">
      <dgm:prSet/>
      <dgm:spPr/>
      <dgm:t>
        <a:bodyPr/>
        <a:lstStyle/>
        <a:p>
          <a:endParaRPr lang="en-US"/>
        </a:p>
      </dgm:t>
    </dgm:pt>
    <dgm:pt modelId="{E8D1977C-126A-42AF-9649-A2895044DB2A}" type="sibTrans" cxnId="{C4BF605D-1070-45C2-9DF6-2E052FDB8570}">
      <dgm:prSet/>
      <dgm:spPr/>
      <dgm:t>
        <a:bodyPr/>
        <a:lstStyle/>
        <a:p>
          <a:endParaRPr lang="en-US"/>
        </a:p>
      </dgm:t>
    </dgm:pt>
    <dgm:pt modelId="{52F2EED2-CBC0-4289-B139-C49DC364F771}">
      <dgm:prSet phldrT="[Text]"/>
      <dgm:spPr/>
      <dgm:t>
        <a:bodyPr/>
        <a:lstStyle/>
        <a:p>
          <a:r>
            <a:rPr lang="en-US" dirty="0"/>
            <a:t>NVDA Screen Reader Home</a:t>
          </a:r>
        </a:p>
      </dgm:t>
    </dgm:pt>
    <dgm:pt modelId="{70023F76-9D77-4194-900B-88FCCDA7B8E0}" type="parTrans" cxnId="{CBD4323A-AC20-4942-8908-3747ECFA73D8}">
      <dgm:prSet/>
      <dgm:spPr/>
      <dgm:t>
        <a:bodyPr/>
        <a:lstStyle/>
        <a:p>
          <a:endParaRPr lang="en-US"/>
        </a:p>
      </dgm:t>
    </dgm:pt>
    <dgm:pt modelId="{6AFE73E5-1740-499B-9611-1BFE5426FC33}" type="sibTrans" cxnId="{CBD4323A-AC20-4942-8908-3747ECFA73D8}">
      <dgm:prSet/>
      <dgm:spPr/>
      <dgm:t>
        <a:bodyPr/>
        <a:lstStyle/>
        <a:p>
          <a:endParaRPr lang="en-US"/>
        </a:p>
      </dgm:t>
    </dgm:pt>
    <dgm:pt modelId="{14E1F2EA-3D4F-461D-AD73-15335DBFE361}">
      <dgm:prSet phldrT="[Text]"/>
      <dgm:spPr/>
      <dgm:t>
        <a:bodyPr/>
        <a:lstStyle/>
        <a:p>
          <a:r>
            <a:rPr lang="en-US" dirty="0" err="1"/>
            <a:t>WebAim</a:t>
          </a:r>
          <a:r>
            <a:rPr lang="en-US" dirty="0"/>
            <a:t> Accessibility Testing Tools and Information</a:t>
          </a:r>
        </a:p>
      </dgm:t>
    </dgm:pt>
    <dgm:pt modelId="{D12863E5-6BA2-4AF1-992E-75AF2571EA0B}" type="parTrans" cxnId="{49E95B76-1713-48F1-8072-35E4FFC7E06D}">
      <dgm:prSet/>
      <dgm:spPr/>
      <dgm:t>
        <a:bodyPr/>
        <a:lstStyle/>
        <a:p>
          <a:endParaRPr lang="en-US"/>
        </a:p>
      </dgm:t>
    </dgm:pt>
    <dgm:pt modelId="{3EB18EEE-EBAC-4637-858F-5FDB9DD3F74D}" type="sibTrans" cxnId="{49E95B76-1713-48F1-8072-35E4FFC7E06D}">
      <dgm:prSet/>
      <dgm:spPr/>
      <dgm:t>
        <a:bodyPr/>
        <a:lstStyle/>
        <a:p>
          <a:endParaRPr lang="en-US"/>
        </a:p>
      </dgm:t>
    </dgm:pt>
    <dgm:pt modelId="{1656DC94-81A1-4E03-A827-5BC2D76455D2}">
      <dgm:prSet phldrT="[Text]"/>
      <dgm:spPr/>
      <dgm:t>
        <a:bodyPr/>
        <a:lstStyle/>
        <a:p>
          <a:r>
            <a:rPr lang="en-US" dirty="0"/>
            <a:t>W3C Accessibility Testing Article</a:t>
          </a:r>
        </a:p>
      </dgm:t>
    </dgm:pt>
    <dgm:pt modelId="{5DEB31B7-BA2F-4AEA-8A85-E9DC77915C2C}" type="parTrans" cxnId="{F4E89C9A-9889-4D6A-8E8C-BE93DCDE6518}">
      <dgm:prSet/>
      <dgm:spPr/>
      <dgm:t>
        <a:bodyPr/>
        <a:lstStyle/>
        <a:p>
          <a:endParaRPr lang="en-US"/>
        </a:p>
      </dgm:t>
    </dgm:pt>
    <dgm:pt modelId="{8CEB9B9F-9DA2-4F28-AB7B-F2C5C8EE88D5}" type="sibTrans" cxnId="{F4E89C9A-9889-4D6A-8E8C-BE93DCDE6518}">
      <dgm:prSet/>
      <dgm:spPr/>
      <dgm:t>
        <a:bodyPr/>
        <a:lstStyle/>
        <a:p>
          <a:endParaRPr lang="en-US"/>
        </a:p>
      </dgm:t>
    </dgm:pt>
    <dgm:pt modelId="{567D06FF-52AA-4F72-A830-BCF2B22BAD9B}">
      <dgm:prSet phldrT="[Text]"/>
      <dgm:spPr/>
      <dgm:t>
        <a:bodyPr/>
        <a:lstStyle/>
        <a:p>
          <a:r>
            <a:rPr lang="en-US"/>
            <a:t>UK Government Accessibility in Government Blog</a:t>
          </a:r>
        </a:p>
      </dgm:t>
    </dgm:pt>
    <dgm:pt modelId="{FD0B5BD9-A1B4-4CFC-A747-3DD041EDCA91}" type="parTrans" cxnId="{EC7AEF69-71B8-42BB-B6AF-FE407C77601F}">
      <dgm:prSet/>
      <dgm:spPr/>
      <dgm:t>
        <a:bodyPr/>
        <a:lstStyle/>
        <a:p>
          <a:endParaRPr lang="en-US"/>
        </a:p>
      </dgm:t>
    </dgm:pt>
    <dgm:pt modelId="{DD354343-074F-4422-B031-E9F6160E21A4}" type="sibTrans" cxnId="{EC7AEF69-71B8-42BB-B6AF-FE407C77601F}">
      <dgm:prSet/>
      <dgm:spPr/>
      <dgm:t>
        <a:bodyPr/>
        <a:lstStyle/>
        <a:p>
          <a:endParaRPr lang="en-US"/>
        </a:p>
      </dgm:t>
    </dgm:pt>
    <dgm:pt modelId="{BF0027E8-170F-4A69-B139-133EEBB987D7}">
      <dgm:prSet phldrT="[Text]"/>
      <dgm:spPr/>
      <dgm:t>
        <a:bodyPr/>
        <a:lstStyle/>
        <a:p>
          <a:r>
            <a:rPr lang="en-US">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a:p>
      </dgm:t>
    </dgm:pt>
    <dgm:pt modelId="{501C2C4F-F719-4488-906B-C5BBC2C17903}" type="parTrans" cxnId="{8E9346C1-DE73-4395-AFDA-581552322B89}">
      <dgm:prSet/>
      <dgm:spPr/>
      <dgm:t>
        <a:bodyPr/>
        <a:lstStyle/>
        <a:p>
          <a:endParaRPr lang="en-US"/>
        </a:p>
      </dgm:t>
    </dgm:pt>
    <dgm:pt modelId="{FDB517F6-42EF-4166-804D-2143EF725D60}" type="sibTrans" cxnId="{8E9346C1-DE73-4395-AFDA-581552322B89}">
      <dgm:prSet/>
      <dgm:spPr/>
      <dgm:t>
        <a:bodyPr/>
        <a:lstStyle/>
        <a:p>
          <a:endParaRPr lang="en-US"/>
        </a:p>
      </dgm:t>
    </dgm:pt>
    <dgm:pt modelId="{E07A3A43-A306-4BAF-B6A2-E4EEDF17ABDC}">
      <dgm:prSet phldrT="[Text]"/>
      <dgm:spPr/>
      <dgm:t>
        <a:bodyPr/>
        <a:lstStyle/>
        <a:p>
          <a:r>
            <a:rPr lang="en-US"/>
            <a:t>Accessibility Technology &amp; Tools | Microsoft Accessibility</a:t>
          </a:r>
        </a:p>
      </dgm:t>
    </dgm:pt>
    <dgm:pt modelId="{F0248AEE-C503-404B-BEAF-0A76BE4463B6}" type="parTrans" cxnId="{72D5EDD3-1344-4249-92B4-3375892BD117}">
      <dgm:prSet/>
      <dgm:spPr/>
      <dgm:t>
        <a:bodyPr/>
        <a:lstStyle/>
        <a:p>
          <a:endParaRPr lang="en-US"/>
        </a:p>
      </dgm:t>
    </dgm:pt>
    <dgm:pt modelId="{824215DA-59A4-4347-8CF0-1B71885A74B3}" type="sibTrans" cxnId="{72D5EDD3-1344-4249-92B4-3375892BD117}">
      <dgm:prSet/>
      <dgm:spPr/>
      <dgm:t>
        <a:bodyPr/>
        <a:lstStyle/>
        <a:p>
          <a:endParaRPr lang="en-US"/>
        </a:p>
      </dgm:t>
    </dgm:pt>
    <dgm:pt modelId="{4562B873-57F6-4D87-8FE8-EA50B4F7EFA1}">
      <dgm:prSet phldrT="[Text]"/>
      <dgm:spPr/>
      <dgm:t>
        <a:bodyPr/>
        <a:lstStyle/>
        <a:p>
          <a:r>
            <a:rPr lang="en-US">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a:p>
      </dgm:t>
    </dgm:pt>
    <dgm:pt modelId="{2E9CBE62-6E81-428C-B7AA-BE67A8293EDB}" type="parTrans" cxnId="{1D617A48-E20B-4B66-9069-97832A79304D}">
      <dgm:prSet/>
      <dgm:spPr/>
      <dgm:t>
        <a:bodyPr/>
        <a:lstStyle/>
        <a:p>
          <a:endParaRPr lang="en-US"/>
        </a:p>
      </dgm:t>
    </dgm:pt>
    <dgm:pt modelId="{539C2548-8AA5-4718-820C-09DF33D00276}" type="sibTrans" cxnId="{1D617A48-E20B-4B66-9069-97832A79304D}">
      <dgm:prSet/>
      <dgm:spPr/>
      <dgm:t>
        <a:bodyPr/>
        <a:lstStyle/>
        <a:p>
          <a:endParaRPr lang="en-US"/>
        </a:p>
      </dgm:t>
    </dgm:pt>
    <dgm:pt modelId="{8AF6A6FE-F11D-4262-9923-180F1F726D92}">
      <dgm:prSet phldrT="[Text]"/>
      <dgm:spPr/>
      <dgm:t>
        <a:bodyPr/>
        <a:lstStyle/>
        <a:p>
          <a:r>
            <a:rPr lang="en-US" dirty="0"/>
            <a:t>Create accessible Office documents | Microsoft Support</a:t>
          </a:r>
        </a:p>
      </dgm:t>
    </dgm:pt>
    <dgm:pt modelId="{E329A39B-885E-4093-A749-CFE494F76AF6}" type="parTrans" cxnId="{A09F5A12-D5C5-4110-BF8F-73D1F85C5377}">
      <dgm:prSet/>
      <dgm:spPr/>
      <dgm:t>
        <a:bodyPr/>
        <a:lstStyle/>
        <a:p>
          <a:endParaRPr lang="en-US"/>
        </a:p>
      </dgm:t>
    </dgm:pt>
    <dgm:pt modelId="{F0FBA0B0-316C-4718-88B7-904F3E54AEBB}" type="sibTrans" cxnId="{A09F5A12-D5C5-4110-BF8F-73D1F85C5377}">
      <dgm:prSet/>
      <dgm:spPr/>
      <dgm:t>
        <a:bodyPr/>
        <a:lstStyle/>
        <a:p>
          <a:endParaRPr lang="en-US"/>
        </a:p>
      </dgm:t>
    </dgm:pt>
    <dgm:pt modelId="{FA549D0B-98CC-4639-8F19-A7595AE0EEA4}">
      <dgm:prSet phldrT="[Text]"/>
      <dgm:spPr/>
      <dgm:t>
        <a:bodyPr/>
        <a:lstStyle/>
        <a:p>
          <a:r>
            <a:rPr lang="en-US" dirty="0"/>
            <a:t>https://support.microsoft.com/en-us/topic/create-accessible-office-documents-868ecfcd-4f00-4224-b881-a65537a7c155</a:t>
          </a:r>
        </a:p>
      </dgm:t>
    </dgm:pt>
    <dgm:pt modelId="{5E0B3A4C-51FF-44A6-B975-765DD3C311C9}" type="parTrans" cxnId="{47209C83-DDD1-4631-9087-D026517E1C57}">
      <dgm:prSet/>
      <dgm:spPr/>
      <dgm:t>
        <a:bodyPr/>
        <a:lstStyle/>
        <a:p>
          <a:endParaRPr lang="en-US"/>
        </a:p>
      </dgm:t>
    </dgm:pt>
    <dgm:pt modelId="{8E390337-BEC7-4E83-96E0-F80934A0A703}" type="sibTrans" cxnId="{47209C83-DDD1-4631-9087-D026517E1C57}">
      <dgm:prSet/>
      <dgm:spPr/>
      <dgm:t>
        <a:bodyPr/>
        <a:lstStyle/>
        <a:p>
          <a:endParaRPr lang="en-US"/>
        </a:p>
      </dgm:t>
    </dgm:pt>
    <dgm:pt modelId="{FFE8106D-6ED0-45B7-A2DE-01A219998410}" type="pres">
      <dgm:prSet presAssocID="{D3D3FDAD-347E-42E6-B31C-D7FD6141253A}" presName="linear" presStyleCnt="0">
        <dgm:presLayoutVars>
          <dgm:animLvl val="lvl"/>
          <dgm:resizeHandles val="exact"/>
        </dgm:presLayoutVars>
      </dgm:prSet>
      <dgm:spPr/>
    </dgm:pt>
    <dgm:pt modelId="{5825B266-E8F9-45C4-BF78-93FC19CA7A92}" type="pres">
      <dgm:prSet presAssocID="{656ADB91-FEEB-46D3-A3AF-D30F10C2BAEB}" presName="parentText" presStyleLbl="node1" presStyleIdx="0" presStyleCnt="9">
        <dgm:presLayoutVars>
          <dgm:chMax val="0"/>
          <dgm:bulletEnabled val="1"/>
        </dgm:presLayoutVars>
      </dgm:prSet>
      <dgm:spPr/>
    </dgm:pt>
    <dgm:pt modelId="{DF42986C-1B89-4F67-B729-64216BAE849B}" type="pres">
      <dgm:prSet presAssocID="{656ADB91-FEEB-46D3-A3AF-D30F10C2BAEB}" presName="childText" presStyleLbl="revTx" presStyleIdx="0" presStyleCnt="9">
        <dgm:presLayoutVars>
          <dgm:bulletEnabled val="1"/>
        </dgm:presLayoutVars>
      </dgm:prSet>
      <dgm:spPr/>
    </dgm:pt>
    <dgm:pt modelId="{C486038D-C2F2-4FBA-A984-AAE272B32061}" type="pres">
      <dgm:prSet presAssocID="{2F2C98E1-5BC8-4E51-B482-C783C4299557}" presName="parentText" presStyleLbl="node1" presStyleIdx="1" presStyleCnt="9">
        <dgm:presLayoutVars>
          <dgm:chMax val="0"/>
          <dgm:bulletEnabled val="1"/>
        </dgm:presLayoutVars>
      </dgm:prSet>
      <dgm:spPr/>
    </dgm:pt>
    <dgm:pt modelId="{77B7BC18-D868-4321-BDE8-442E0ED4D836}" type="pres">
      <dgm:prSet presAssocID="{2F2C98E1-5BC8-4E51-B482-C783C4299557}" presName="childText" presStyleLbl="revTx" presStyleIdx="1" presStyleCnt="9">
        <dgm:presLayoutVars>
          <dgm:bulletEnabled val="1"/>
        </dgm:presLayoutVars>
      </dgm:prSet>
      <dgm:spPr/>
    </dgm:pt>
    <dgm:pt modelId="{68F113AA-F692-488C-ADC8-81172B25EA8D}" type="pres">
      <dgm:prSet presAssocID="{C1760CC4-A956-4BD8-95A8-2A4DB2D37DCC}" presName="parentText" presStyleLbl="node1" presStyleIdx="2" presStyleCnt="9">
        <dgm:presLayoutVars>
          <dgm:chMax val="0"/>
          <dgm:bulletEnabled val="1"/>
        </dgm:presLayoutVars>
      </dgm:prSet>
      <dgm:spPr/>
    </dgm:pt>
    <dgm:pt modelId="{420CE9D7-58A0-4262-A291-E3BD1175F53B}" type="pres">
      <dgm:prSet presAssocID="{C1760CC4-A956-4BD8-95A8-2A4DB2D37DCC}" presName="childText" presStyleLbl="revTx" presStyleIdx="2" presStyleCnt="9">
        <dgm:presLayoutVars>
          <dgm:bulletEnabled val="1"/>
        </dgm:presLayoutVars>
      </dgm:prSet>
      <dgm:spPr/>
    </dgm:pt>
    <dgm:pt modelId="{660126FB-2BEF-4595-8FD0-DDBDC247D9DD}" type="pres">
      <dgm:prSet presAssocID="{52F2EED2-CBC0-4289-B139-C49DC364F771}" presName="parentText" presStyleLbl="node1" presStyleIdx="3" presStyleCnt="9">
        <dgm:presLayoutVars>
          <dgm:chMax val="0"/>
          <dgm:bulletEnabled val="1"/>
        </dgm:presLayoutVars>
      </dgm:prSet>
      <dgm:spPr/>
    </dgm:pt>
    <dgm:pt modelId="{8CAA4936-E2A7-4365-9F59-A8866C9659A1}" type="pres">
      <dgm:prSet presAssocID="{52F2EED2-CBC0-4289-B139-C49DC364F771}" presName="childText" presStyleLbl="revTx" presStyleIdx="3" presStyleCnt="9">
        <dgm:presLayoutVars>
          <dgm:bulletEnabled val="1"/>
        </dgm:presLayoutVars>
      </dgm:prSet>
      <dgm:spPr/>
    </dgm:pt>
    <dgm:pt modelId="{64D50C02-FDEF-4C54-8E18-B36726CBC58F}" type="pres">
      <dgm:prSet presAssocID="{14E1F2EA-3D4F-461D-AD73-15335DBFE361}" presName="parentText" presStyleLbl="node1" presStyleIdx="4" presStyleCnt="9">
        <dgm:presLayoutVars>
          <dgm:chMax val="0"/>
          <dgm:bulletEnabled val="1"/>
        </dgm:presLayoutVars>
      </dgm:prSet>
      <dgm:spPr/>
    </dgm:pt>
    <dgm:pt modelId="{CBD9CC91-E079-4030-9083-F0B815B7C1FE}" type="pres">
      <dgm:prSet presAssocID="{14E1F2EA-3D4F-461D-AD73-15335DBFE361}" presName="childText" presStyleLbl="revTx" presStyleIdx="4" presStyleCnt="9">
        <dgm:presLayoutVars>
          <dgm:bulletEnabled val="1"/>
        </dgm:presLayoutVars>
      </dgm:prSet>
      <dgm:spPr/>
    </dgm:pt>
    <dgm:pt modelId="{B95FB6F2-DAA1-4CEC-B6E6-33AA3BBB6A51}" type="pres">
      <dgm:prSet presAssocID="{1656DC94-81A1-4E03-A827-5BC2D76455D2}" presName="parentText" presStyleLbl="node1" presStyleIdx="5" presStyleCnt="9">
        <dgm:presLayoutVars>
          <dgm:chMax val="0"/>
          <dgm:bulletEnabled val="1"/>
        </dgm:presLayoutVars>
      </dgm:prSet>
      <dgm:spPr/>
    </dgm:pt>
    <dgm:pt modelId="{E9ED279A-A47B-4C93-AFCB-F910DAFA7BEA}" type="pres">
      <dgm:prSet presAssocID="{1656DC94-81A1-4E03-A827-5BC2D76455D2}" presName="childText" presStyleLbl="revTx" presStyleIdx="5" presStyleCnt="9">
        <dgm:presLayoutVars>
          <dgm:bulletEnabled val="1"/>
        </dgm:presLayoutVars>
      </dgm:prSet>
      <dgm:spPr/>
    </dgm:pt>
    <dgm:pt modelId="{D69FA030-B8E0-4525-89AC-4726F71219DB}" type="pres">
      <dgm:prSet presAssocID="{567D06FF-52AA-4F72-A830-BCF2B22BAD9B}" presName="parentText" presStyleLbl="node1" presStyleIdx="6" presStyleCnt="9">
        <dgm:presLayoutVars>
          <dgm:chMax val="0"/>
          <dgm:bulletEnabled val="1"/>
        </dgm:presLayoutVars>
      </dgm:prSet>
      <dgm:spPr/>
    </dgm:pt>
    <dgm:pt modelId="{7685D836-C0B7-44E5-9F4B-ED802075D1AB}" type="pres">
      <dgm:prSet presAssocID="{567D06FF-52AA-4F72-A830-BCF2B22BAD9B}" presName="childText" presStyleLbl="revTx" presStyleIdx="6" presStyleCnt="9">
        <dgm:presLayoutVars>
          <dgm:bulletEnabled val="1"/>
        </dgm:presLayoutVars>
      </dgm:prSet>
      <dgm:spPr/>
    </dgm:pt>
    <dgm:pt modelId="{B59DC850-ABEF-4DF8-A168-CBC5CA8131F5}" type="pres">
      <dgm:prSet presAssocID="{E07A3A43-A306-4BAF-B6A2-E4EEDF17ABDC}" presName="parentText" presStyleLbl="node1" presStyleIdx="7" presStyleCnt="9">
        <dgm:presLayoutVars>
          <dgm:chMax val="0"/>
          <dgm:bulletEnabled val="1"/>
        </dgm:presLayoutVars>
      </dgm:prSet>
      <dgm:spPr/>
    </dgm:pt>
    <dgm:pt modelId="{AE728B0C-FF4E-45BB-BEF4-7B5091D1F630}" type="pres">
      <dgm:prSet presAssocID="{E07A3A43-A306-4BAF-B6A2-E4EEDF17ABDC}" presName="childText" presStyleLbl="revTx" presStyleIdx="7" presStyleCnt="9">
        <dgm:presLayoutVars>
          <dgm:bulletEnabled val="1"/>
        </dgm:presLayoutVars>
      </dgm:prSet>
      <dgm:spPr/>
    </dgm:pt>
    <dgm:pt modelId="{1F76109C-DC6F-4629-8BB9-95D8D619A6B7}" type="pres">
      <dgm:prSet presAssocID="{8AF6A6FE-F11D-4262-9923-180F1F726D92}" presName="parentText" presStyleLbl="node1" presStyleIdx="8" presStyleCnt="9">
        <dgm:presLayoutVars>
          <dgm:chMax val="0"/>
          <dgm:bulletEnabled val="1"/>
        </dgm:presLayoutVars>
      </dgm:prSet>
      <dgm:spPr/>
    </dgm:pt>
    <dgm:pt modelId="{3342E338-ED8E-4310-B617-61DF6B5B9215}" type="pres">
      <dgm:prSet presAssocID="{8AF6A6FE-F11D-4262-9923-180F1F726D92}" presName="childText" presStyleLbl="revTx" presStyleIdx="8" presStyleCnt="9">
        <dgm:presLayoutVars>
          <dgm:bulletEnabled val="1"/>
        </dgm:presLayoutVars>
      </dgm:prSet>
      <dgm:spPr/>
    </dgm:pt>
  </dgm:ptLst>
  <dgm:cxnLst>
    <dgm:cxn modelId="{97B2010F-E882-40E1-AFF6-EC1A7A1848D5}" type="presOf" srcId="{B09E9FD1-12FC-4937-970C-F32DA548C1F6}" destId="{420CE9D7-58A0-4262-A291-E3BD1175F53B}" srcOrd="0" destOrd="0" presId="urn:microsoft.com/office/officeart/2005/8/layout/vList2"/>
    <dgm:cxn modelId="{A09F5A12-D5C5-4110-BF8F-73D1F85C5377}" srcId="{D3D3FDAD-347E-42E6-B31C-D7FD6141253A}" destId="{8AF6A6FE-F11D-4262-9923-180F1F726D92}" srcOrd="8" destOrd="0" parTransId="{E329A39B-885E-4093-A749-CFE494F76AF6}" sibTransId="{F0FBA0B0-316C-4718-88B7-904F3E54AEBB}"/>
    <dgm:cxn modelId="{49A9D315-2991-4BE5-86E8-433744CB9DE6}" type="presOf" srcId="{2F2C98E1-5BC8-4E51-B482-C783C4299557}" destId="{C486038D-C2F2-4FBA-A984-AAE272B32061}" srcOrd="0" destOrd="0" presId="urn:microsoft.com/office/officeart/2005/8/layout/vList2"/>
    <dgm:cxn modelId="{87430517-76F0-42BC-B383-38C9C3505598}" type="presOf" srcId="{14E1F2EA-3D4F-461D-AD73-15335DBFE361}" destId="{64D50C02-FDEF-4C54-8E18-B36726CBC58F}" srcOrd="0" destOrd="0" presId="urn:microsoft.com/office/officeart/2005/8/layout/vList2"/>
    <dgm:cxn modelId="{29A9EA17-B308-44A1-A24B-07AA19FC2DDF}" type="presOf" srcId="{862B5833-906F-474D-8124-76F3FDEC712C}" destId="{77B7BC18-D868-4321-BDE8-442E0ED4D836}" srcOrd="0" destOrd="0" presId="urn:microsoft.com/office/officeart/2005/8/layout/vList2"/>
    <dgm:cxn modelId="{5A412618-42E3-4892-832E-09DC8591EDB0}" type="presOf" srcId="{4562B873-57F6-4D87-8FE8-EA50B4F7EFA1}" destId="{AE728B0C-FF4E-45BB-BEF4-7B5091D1F630}" srcOrd="0" destOrd="0" presId="urn:microsoft.com/office/officeart/2005/8/layout/vList2"/>
    <dgm:cxn modelId="{CBD4323A-AC20-4942-8908-3747ECFA73D8}" srcId="{D3D3FDAD-347E-42E6-B31C-D7FD6141253A}" destId="{52F2EED2-CBC0-4289-B139-C49DC364F771}" srcOrd="3" destOrd="0" parTransId="{70023F76-9D77-4194-900B-88FCCDA7B8E0}" sibTransId="{6AFE73E5-1740-499B-9611-1BFE5426FC33}"/>
    <dgm:cxn modelId="{B3E86E3E-76D1-4847-822A-50C099DCF9BE}" srcId="{656ADB91-FEEB-46D3-A3AF-D30F10C2BAEB}" destId="{B3473E84-F405-4B73-B5F5-0ECDE9B77F3C}" srcOrd="0" destOrd="0" parTransId="{23498EB4-58DC-4068-8723-9C845CE33BC9}" sibTransId="{B4923703-4347-41F7-B2EE-D1813B422CB3}"/>
    <dgm:cxn modelId="{C4BF605D-1070-45C2-9DF6-2E052FDB8570}" srcId="{1656DC94-81A1-4E03-A827-5BC2D76455D2}" destId="{1D5B2854-34B7-4EB8-9070-6520792D307C}" srcOrd="0" destOrd="0" parTransId="{F5B6331F-058D-477A-8F5C-8BA88567A1EC}" sibTransId="{E8D1977C-126A-42AF-9649-A2895044DB2A}"/>
    <dgm:cxn modelId="{8F19C062-EB26-4767-83A4-0F681C71B1E1}" srcId="{D3D3FDAD-347E-42E6-B31C-D7FD6141253A}" destId="{656ADB91-FEEB-46D3-A3AF-D30F10C2BAEB}" srcOrd="0" destOrd="0" parTransId="{37DC8701-51AC-492E-BF57-84B12E81AC20}" sibTransId="{80361E3D-3080-4C14-85AC-8AF3BEC2A377}"/>
    <dgm:cxn modelId="{330A6E46-8D40-4025-9084-CE3212E086F8}" srcId="{D3D3FDAD-347E-42E6-B31C-D7FD6141253A}" destId="{C1760CC4-A956-4BD8-95A8-2A4DB2D37DCC}" srcOrd="2" destOrd="0" parTransId="{5C769E83-A493-41D7-A778-C00865DDB892}" sibTransId="{2EA1F13A-CAB1-431C-AB10-1C955454D12E}"/>
    <dgm:cxn modelId="{2351FC66-BF6A-44BE-AFB9-7713F36251F4}" type="presOf" srcId="{1656DC94-81A1-4E03-A827-5BC2D76455D2}" destId="{B95FB6F2-DAA1-4CEC-B6E6-33AA3BBB6A51}" srcOrd="0" destOrd="0" presId="urn:microsoft.com/office/officeart/2005/8/layout/vList2"/>
    <dgm:cxn modelId="{1D617A48-E20B-4B66-9069-97832A79304D}" srcId="{E07A3A43-A306-4BAF-B6A2-E4EEDF17ABDC}" destId="{4562B873-57F6-4D87-8FE8-EA50B4F7EFA1}" srcOrd="0" destOrd="0" parTransId="{2E9CBE62-6E81-428C-B7AA-BE67A8293EDB}" sibTransId="{539C2548-8AA5-4718-820C-09DF33D00276}"/>
    <dgm:cxn modelId="{EC7AEF69-71B8-42BB-B6AF-FE407C77601F}" srcId="{D3D3FDAD-347E-42E6-B31C-D7FD6141253A}" destId="{567D06FF-52AA-4F72-A830-BCF2B22BAD9B}" srcOrd="6" destOrd="0" parTransId="{FD0B5BD9-A1B4-4CFC-A747-3DD041EDCA91}" sibTransId="{DD354343-074F-4422-B031-E9F6160E21A4}"/>
    <dgm:cxn modelId="{4A482751-048F-4F81-9FC6-28CA1A6622FB}" type="presOf" srcId="{8AF6A6FE-F11D-4262-9923-180F1F726D92}" destId="{1F76109C-DC6F-4629-8BB9-95D8D619A6B7}" srcOrd="0" destOrd="0" presId="urn:microsoft.com/office/officeart/2005/8/layout/vList2"/>
    <dgm:cxn modelId="{49E95B76-1713-48F1-8072-35E4FFC7E06D}" srcId="{D3D3FDAD-347E-42E6-B31C-D7FD6141253A}" destId="{14E1F2EA-3D4F-461D-AD73-15335DBFE361}" srcOrd="4" destOrd="0" parTransId="{D12863E5-6BA2-4AF1-992E-75AF2571EA0B}" sibTransId="{3EB18EEE-EBAC-4637-858F-5FDB9DD3F74D}"/>
    <dgm:cxn modelId="{47209C83-DDD1-4631-9087-D026517E1C57}" srcId="{8AF6A6FE-F11D-4262-9923-180F1F726D92}" destId="{FA549D0B-98CC-4639-8F19-A7595AE0EEA4}" srcOrd="0" destOrd="0" parTransId="{5E0B3A4C-51FF-44A6-B975-765DD3C311C9}" sibTransId="{8E390337-BEC7-4E83-96E0-F80934A0A703}"/>
    <dgm:cxn modelId="{1D0C5985-8697-4001-99BE-32E2A709F973}" type="presOf" srcId="{52F2EED2-CBC0-4289-B139-C49DC364F771}" destId="{660126FB-2BEF-4595-8FD0-DDBDC247D9DD}" srcOrd="0" destOrd="0" presId="urn:microsoft.com/office/officeart/2005/8/layout/vList2"/>
    <dgm:cxn modelId="{0C721F87-4ED8-4FBE-8E1A-03B447A9ED27}" srcId="{2F2C98E1-5BC8-4E51-B482-C783C4299557}" destId="{862B5833-906F-474D-8124-76F3FDEC712C}" srcOrd="0" destOrd="0" parTransId="{96210278-7C9F-48FD-912D-E437FDF58055}" sibTransId="{1B329D12-36E1-4636-94A7-38AFBC899769}"/>
    <dgm:cxn modelId="{817BF687-9B91-43B3-9468-900E81B08365}" type="presOf" srcId="{E07A3A43-A306-4BAF-B6A2-E4EEDF17ABDC}" destId="{B59DC850-ABEF-4DF8-A168-CBC5CA8131F5}" srcOrd="0" destOrd="0" presId="urn:microsoft.com/office/officeart/2005/8/layout/vList2"/>
    <dgm:cxn modelId="{813D4E8E-8CB9-4AF7-9E23-89845298E4EC}" type="presOf" srcId="{1D5B2854-34B7-4EB8-9070-6520792D307C}" destId="{E9ED279A-A47B-4C93-AFCB-F910DAFA7BEA}" srcOrd="0" destOrd="0" presId="urn:microsoft.com/office/officeart/2005/8/layout/vList2"/>
    <dgm:cxn modelId="{6BC6768E-CAC0-423D-A770-C03BB275EB1D}" srcId="{14E1F2EA-3D4F-461D-AD73-15335DBFE361}" destId="{5DF8CF95-86A7-4C18-B4AE-1DAE32422DDB}" srcOrd="0" destOrd="0" parTransId="{E511EE7B-E828-447B-AD0D-307B8C079C73}" sibTransId="{E4994EB8-73FA-47E2-9494-66B85FA3F14D}"/>
    <dgm:cxn modelId="{7906A58E-0476-4040-895C-35C7F67D9A98}" type="presOf" srcId="{C1760CC4-A956-4BD8-95A8-2A4DB2D37DCC}" destId="{68F113AA-F692-488C-ADC8-81172B25EA8D}" srcOrd="0" destOrd="0" presId="urn:microsoft.com/office/officeart/2005/8/layout/vList2"/>
    <dgm:cxn modelId="{F4E89C9A-9889-4D6A-8E8C-BE93DCDE6518}" srcId="{D3D3FDAD-347E-42E6-B31C-D7FD6141253A}" destId="{1656DC94-81A1-4E03-A827-5BC2D76455D2}" srcOrd="5" destOrd="0" parTransId="{5DEB31B7-BA2F-4AEA-8A85-E9DC77915C2C}" sibTransId="{8CEB9B9F-9DA2-4F28-AB7B-F2C5C8EE88D5}"/>
    <dgm:cxn modelId="{C1E954A1-5D21-4081-981A-2246F194FE9A}" type="presOf" srcId="{656ADB91-FEEB-46D3-A3AF-D30F10C2BAEB}" destId="{5825B266-E8F9-45C4-BF78-93FC19CA7A92}" srcOrd="0" destOrd="0" presId="urn:microsoft.com/office/officeart/2005/8/layout/vList2"/>
    <dgm:cxn modelId="{D4DC9FB1-CE2D-4B8C-9095-68ED930BB6B9}" type="presOf" srcId="{089640AE-C679-47E6-AF7E-EB04BF1DD076}" destId="{8CAA4936-E2A7-4365-9F59-A8866C9659A1}" srcOrd="0" destOrd="0" presId="urn:microsoft.com/office/officeart/2005/8/layout/vList2"/>
    <dgm:cxn modelId="{7BC504BA-72A6-473A-9D15-D34F6CC6EBAC}" type="presOf" srcId="{FA549D0B-98CC-4639-8F19-A7595AE0EEA4}" destId="{3342E338-ED8E-4310-B617-61DF6B5B9215}" srcOrd="0" destOrd="0" presId="urn:microsoft.com/office/officeart/2005/8/layout/vList2"/>
    <dgm:cxn modelId="{BAB4E0C0-FBBD-4A78-BF77-817D7F33CB2E}" srcId="{52F2EED2-CBC0-4289-B139-C49DC364F771}" destId="{089640AE-C679-47E6-AF7E-EB04BF1DD076}" srcOrd="0" destOrd="0" parTransId="{8B1CE7BD-4965-4FE8-9D1C-E552AEAD3A36}" sibTransId="{EC66C17A-B291-4CB8-ACAF-E8791AEAB0FE}"/>
    <dgm:cxn modelId="{8E9346C1-DE73-4395-AFDA-581552322B89}" srcId="{567D06FF-52AA-4F72-A830-BCF2B22BAD9B}" destId="{BF0027E8-170F-4A69-B139-133EEBB987D7}" srcOrd="0" destOrd="0" parTransId="{501C2C4F-F719-4488-906B-C5BBC2C17903}" sibTransId="{FDB517F6-42EF-4166-804D-2143EF725D60}"/>
    <dgm:cxn modelId="{955D82C5-C8D4-4FA3-BF9D-8AAEA34C0B81}" type="presOf" srcId="{BF0027E8-170F-4A69-B139-133EEBB987D7}" destId="{7685D836-C0B7-44E5-9F4B-ED802075D1AB}" srcOrd="0" destOrd="0" presId="urn:microsoft.com/office/officeart/2005/8/layout/vList2"/>
    <dgm:cxn modelId="{5A45CFC5-2B36-4D20-92D8-D9A26B738F37}" type="presOf" srcId="{567D06FF-52AA-4F72-A830-BCF2B22BAD9B}" destId="{D69FA030-B8E0-4525-89AC-4726F71219DB}" srcOrd="0" destOrd="0" presId="urn:microsoft.com/office/officeart/2005/8/layout/vList2"/>
    <dgm:cxn modelId="{B3EEDFCE-F464-4217-8932-77FA0D9F81E5}" type="presOf" srcId="{5DF8CF95-86A7-4C18-B4AE-1DAE32422DDB}" destId="{CBD9CC91-E079-4030-9083-F0B815B7C1FE}" srcOrd="0" destOrd="0" presId="urn:microsoft.com/office/officeart/2005/8/layout/vList2"/>
    <dgm:cxn modelId="{72D5EDD3-1344-4249-92B4-3375892BD117}" srcId="{D3D3FDAD-347E-42E6-B31C-D7FD6141253A}" destId="{E07A3A43-A306-4BAF-B6A2-E4EEDF17ABDC}" srcOrd="7" destOrd="0" parTransId="{F0248AEE-C503-404B-BEAF-0A76BE4463B6}" sibTransId="{824215DA-59A4-4347-8CF0-1B71885A74B3}"/>
    <dgm:cxn modelId="{495A56D6-08EB-4CB8-B9C1-0711D01A78C4}" type="presOf" srcId="{B3473E84-F405-4B73-B5F5-0ECDE9B77F3C}" destId="{DF42986C-1B89-4F67-B729-64216BAE849B}" srcOrd="0" destOrd="0" presId="urn:microsoft.com/office/officeart/2005/8/layout/vList2"/>
    <dgm:cxn modelId="{999686DE-FE26-4CAF-A362-F706553425F0}" type="presOf" srcId="{D3D3FDAD-347E-42E6-B31C-D7FD6141253A}" destId="{FFE8106D-6ED0-45B7-A2DE-01A219998410}" srcOrd="0" destOrd="0" presId="urn:microsoft.com/office/officeart/2005/8/layout/vList2"/>
    <dgm:cxn modelId="{489D4EFF-C8B6-4C0D-9CAE-DF29253F7C30}" srcId="{D3D3FDAD-347E-42E6-B31C-D7FD6141253A}" destId="{2F2C98E1-5BC8-4E51-B482-C783C4299557}" srcOrd="1" destOrd="0" parTransId="{B0D4B699-40EE-452E-AE96-F68B6346C5DF}" sibTransId="{9F743B6B-8F52-42C1-B45E-D6FD4ECBFC39}"/>
    <dgm:cxn modelId="{713FA3FF-3FDC-4065-BBF4-F0F7B5C73673}" srcId="{C1760CC4-A956-4BD8-95A8-2A4DB2D37DCC}" destId="{B09E9FD1-12FC-4937-970C-F32DA548C1F6}" srcOrd="0" destOrd="0" parTransId="{0CDAC34B-2C96-4DF4-962E-E9B6CC432704}" sibTransId="{0949AE27-B783-4F1B-B1FC-9FE0BD5DCAC7}"/>
    <dgm:cxn modelId="{5A22746B-A55B-40FE-940F-FDBA25FD3375}" type="presParOf" srcId="{FFE8106D-6ED0-45B7-A2DE-01A219998410}" destId="{5825B266-E8F9-45C4-BF78-93FC19CA7A92}" srcOrd="0" destOrd="0" presId="urn:microsoft.com/office/officeart/2005/8/layout/vList2"/>
    <dgm:cxn modelId="{B6AD1452-4FDC-40B5-B7BF-679242ADCA29}" type="presParOf" srcId="{FFE8106D-6ED0-45B7-A2DE-01A219998410}" destId="{DF42986C-1B89-4F67-B729-64216BAE849B}" srcOrd="1" destOrd="0" presId="urn:microsoft.com/office/officeart/2005/8/layout/vList2"/>
    <dgm:cxn modelId="{1A394EE8-3B1C-4554-9FCC-7AD3BEB848BC}" type="presParOf" srcId="{FFE8106D-6ED0-45B7-A2DE-01A219998410}" destId="{C486038D-C2F2-4FBA-A984-AAE272B32061}" srcOrd="2" destOrd="0" presId="urn:microsoft.com/office/officeart/2005/8/layout/vList2"/>
    <dgm:cxn modelId="{FF1740A4-9195-43A3-8B02-A54EB50418FF}" type="presParOf" srcId="{FFE8106D-6ED0-45B7-A2DE-01A219998410}" destId="{77B7BC18-D868-4321-BDE8-442E0ED4D836}" srcOrd="3" destOrd="0" presId="urn:microsoft.com/office/officeart/2005/8/layout/vList2"/>
    <dgm:cxn modelId="{CD90A48E-68A4-4E31-A3CC-0B324C3F1DC7}" type="presParOf" srcId="{FFE8106D-6ED0-45B7-A2DE-01A219998410}" destId="{68F113AA-F692-488C-ADC8-81172B25EA8D}" srcOrd="4" destOrd="0" presId="urn:microsoft.com/office/officeart/2005/8/layout/vList2"/>
    <dgm:cxn modelId="{52E712C9-04E8-48C2-B424-3A93FE50951E}" type="presParOf" srcId="{FFE8106D-6ED0-45B7-A2DE-01A219998410}" destId="{420CE9D7-58A0-4262-A291-E3BD1175F53B}" srcOrd="5" destOrd="0" presId="urn:microsoft.com/office/officeart/2005/8/layout/vList2"/>
    <dgm:cxn modelId="{FF1440FA-1292-4ED0-991C-66827A0C1E74}" type="presParOf" srcId="{FFE8106D-6ED0-45B7-A2DE-01A219998410}" destId="{660126FB-2BEF-4595-8FD0-DDBDC247D9DD}" srcOrd="6" destOrd="0" presId="urn:microsoft.com/office/officeart/2005/8/layout/vList2"/>
    <dgm:cxn modelId="{F56F22CB-B368-4EA4-A65B-8285BDBDC5AE}" type="presParOf" srcId="{FFE8106D-6ED0-45B7-A2DE-01A219998410}" destId="{8CAA4936-E2A7-4365-9F59-A8866C9659A1}" srcOrd="7" destOrd="0" presId="urn:microsoft.com/office/officeart/2005/8/layout/vList2"/>
    <dgm:cxn modelId="{BB9A7BC5-7C9C-4870-9784-1D6BCFDC0AE4}" type="presParOf" srcId="{FFE8106D-6ED0-45B7-A2DE-01A219998410}" destId="{64D50C02-FDEF-4C54-8E18-B36726CBC58F}" srcOrd="8" destOrd="0" presId="urn:microsoft.com/office/officeart/2005/8/layout/vList2"/>
    <dgm:cxn modelId="{FC1F0F3D-B658-458E-88B0-58EDCAFA412B}" type="presParOf" srcId="{FFE8106D-6ED0-45B7-A2DE-01A219998410}" destId="{CBD9CC91-E079-4030-9083-F0B815B7C1FE}" srcOrd="9" destOrd="0" presId="urn:microsoft.com/office/officeart/2005/8/layout/vList2"/>
    <dgm:cxn modelId="{8CC93CC0-EF31-47B2-B01E-FA2820112503}" type="presParOf" srcId="{FFE8106D-6ED0-45B7-A2DE-01A219998410}" destId="{B95FB6F2-DAA1-4CEC-B6E6-33AA3BBB6A51}" srcOrd="10" destOrd="0" presId="urn:microsoft.com/office/officeart/2005/8/layout/vList2"/>
    <dgm:cxn modelId="{FD5B75FB-2490-445E-BAE8-A470C2E870E1}" type="presParOf" srcId="{FFE8106D-6ED0-45B7-A2DE-01A219998410}" destId="{E9ED279A-A47B-4C93-AFCB-F910DAFA7BEA}" srcOrd="11" destOrd="0" presId="urn:microsoft.com/office/officeart/2005/8/layout/vList2"/>
    <dgm:cxn modelId="{9D420BFE-F5CC-4575-BCA2-19B8F6C907CE}" type="presParOf" srcId="{FFE8106D-6ED0-45B7-A2DE-01A219998410}" destId="{D69FA030-B8E0-4525-89AC-4726F71219DB}" srcOrd="12" destOrd="0" presId="urn:microsoft.com/office/officeart/2005/8/layout/vList2"/>
    <dgm:cxn modelId="{7E49C84F-C9B3-4418-8601-DBF0ACE11694}" type="presParOf" srcId="{FFE8106D-6ED0-45B7-A2DE-01A219998410}" destId="{7685D836-C0B7-44E5-9F4B-ED802075D1AB}" srcOrd="13" destOrd="0" presId="urn:microsoft.com/office/officeart/2005/8/layout/vList2"/>
    <dgm:cxn modelId="{80D8B4DC-EDF3-4EAA-956C-01BD5C007697}" type="presParOf" srcId="{FFE8106D-6ED0-45B7-A2DE-01A219998410}" destId="{B59DC850-ABEF-4DF8-A168-CBC5CA8131F5}" srcOrd="14" destOrd="0" presId="urn:microsoft.com/office/officeart/2005/8/layout/vList2"/>
    <dgm:cxn modelId="{13675016-8787-4363-AC5F-AD2CF93D4CA9}" type="presParOf" srcId="{FFE8106D-6ED0-45B7-A2DE-01A219998410}" destId="{AE728B0C-FF4E-45BB-BEF4-7B5091D1F630}" srcOrd="15" destOrd="0" presId="urn:microsoft.com/office/officeart/2005/8/layout/vList2"/>
    <dgm:cxn modelId="{7ECADEEB-0349-4CF2-9180-DAE2F0D28C6B}" type="presParOf" srcId="{FFE8106D-6ED0-45B7-A2DE-01A219998410}" destId="{1F76109C-DC6F-4629-8BB9-95D8D619A6B7}" srcOrd="16" destOrd="0" presId="urn:microsoft.com/office/officeart/2005/8/layout/vList2"/>
    <dgm:cxn modelId="{2FDA0A4A-FBC3-4ED0-BEE9-F6A19CAFF761}" type="presParOf" srcId="{FFE8106D-6ED0-45B7-A2DE-01A219998410}" destId="{3342E338-ED8E-4310-B617-61DF6B5B9215}" srcOrd="1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35D3B0-8AC7-432E-9B27-69460B89B30A}">
      <dsp:nvSpPr>
        <dsp:cNvPr id="0" name=""/>
        <dsp:cNvSpPr/>
      </dsp:nvSpPr>
      <dsp:spPr>
        <a:xfrm>
          <a:off x="990972" y="1242"/>
          <a:ext cx="2827501" cy="1696501"/>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Visual</a:t>
          </a:r>
        </a:p>
      </dsp:txBody>
      <dsp:txXfrm>
        <a:off x="990972" y="1242"/>
        <a:ext cx="2827501" cy="1696501"/>
      </dsp:txXfrm>
    </dsp:sp>
    <dsp:sp modelId="{632DD23D-E318-423C-BB8D-216B047D728D}">
      <dsp:nvSpPr>
        <dsp:cNvPr id="0" name=""/>
        <dsp:cNvSpPr/>
      </dsp:nvSpPr>
      <dsp:spPr>
        <a:xfrm>
          <a:off x="4101224" y="1242"/>
          <a:ext cx="2827501" cy="1696501"/>
        </a:xfrm>
        <a:prstGeom prst="rect">
          <a:avLst/>
        </a:prstGeom>
        <a:solidFill>
          <a:schemeClr val="accent2">
            <a:hueOff val="238347"/>
            <a:satOff val="1383"/>
            <a:lumOff val="137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Hearing</a:t>
          </a:r>
        </a:p>
      </dsp:txBody>
      <dsp:txXfrm>
        <a:off x="4101224" y="1242"/>
        <a:ext cx="2827501" cy="1696501"/>
      </dsp:txXfrm>
    </dsp:sp>
    <dsp:sp modelId="{1B14B00F-0BB6-4C0D-94D8-2050C088BB41}">
      <dsp:nvSpPr>
        <dsp:cNvPr id="0" name=""/>
        <dsp:cNvSpPr/>
      </dsp:nvSpPr>
      <dsp:spPr>
        <a:xfrm>
          <a:off x="7211476" y="1242"/>
          <a:ext cx="2827501" cy="1696501"/>
        </a:xfrm>
        <a:prstGeom prst="rect">
          <a:avLst/>
        </a:prstGeom>
        <a:solidFill>
          <a:schemeClr val="accent2">
            <a:hueOff val="476694"/>
            <a:satOff val="2765"/>
            <a:lumOff val="2746"/>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Mobility</a:t>
          </a:r>
        </a:p>
      </dsp:txBody>
      <dsp:txXfrm>
        <a:off x="7211476" y="1242"/>
        <a:ext cx="2827501" cy="1696501"/>
      </dsp:txXfrm>
    </dsp:sp>
    <dsp:sp modelId="{4A20D0BC-3E3A-45E3-B83B-B0FF922FB54D}">
      <dsp:nvSpPr>
        <dsp:cNvPr id="0" name=""/>
        <dsp:cNvSpPr/>
      </dsp:nvSpPr>
      <dsp:spPr>
        <a:xfrm>
          <a:off x="990972" y="1980494"/>
          <a:ext cx="2827501" cy="1696501"/>
        </a:xfrm>
        <a:prstGeom prst="rect">
          <a:avLst/>
        </a:prstGeom>
        <a:solidFill>
          <a:schemeClr val="accent2">
            <a:hueOff val="715041"/>
            <a:satOff val="4148"/>
            <a:lumOff val="411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Comprehension</a:t>
          </a:r>
        </a:p>
      </dsp:txBody>
      <dsp:txXfrm>
        <a:off x="990972" y="1980494"/>
        <a:ext cx="2827501" cy="1696501"/>
      </dsp:txXfrm>
    </dsp:sp>
    <dsp:sp modelId="{C2B740D5-296F-4AB2-9211-DA772E2E7450}">
      <dsp:nvSpPr>
        <dsp:cNvPr id="0" name=""/>
        <dsp:cNvSpPr/>
      </dsp:nvSpPr>
      <dsp:spPr>
        <a:xfrm>
          <a:off x="4101224" y="1980494"/>
          <a:ext cx="2827501" cy="1696501"/>
        </a:xfrm>
        <a:prstGeom prst="rect">
          <a:avLst/>
        </a:prstGeom>
        <a:solidFill>
          <a:schemeClr val="accent2">
            <a:hueOff val="953388"/>
            <a:satOff val="5530"/>
            <a:lumOff val="5491"/>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Technological Access</a:t>
          </a:r>
        </a:p>
      </dsp:txBody>
      <dsp:txXfrm>
        <a:off x="4101224" y="1980494"/>
        <a:ext cx="2827501" cy="1696501"/>
      </dsp:txXfrm>
    </dsp:sp>
    <dsp:sp modelId="{92DB747A-E690-4ED8-B495-79DC75BE9142}">
      <dsp:nvSpPr>
        <dsp:cNvPr id="0" name=""/>
        <dsp:cNvSpPr/>
      </dsp:nvSpPr>
      <dsp:spPr>
        <a:xfrm>
          <a:off x="7211476" y="1980494"/>
          <a:ext cx="2827501" cy="1696501"/>
        </a:xfrm>
        <a:prstGeom prst="rect">
          <a:avLst/>
        </a:prstGeom>
        <a:solidFill>
          <a:schemeClr val="accent2">
            <a:hueOff val="1191735"/>
            <a:satOff val="6913"/>
            <a:lumOff val="6864"/>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State of Urgency</a:t>
          </a:r>
        </a:p>
      </dsp:txBody>
      <dsp:txXfrm>
        <a:off x="7211476" y="1980494"/>
        <a:ext cx="2827501" cy="16965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25B266-E8F9-45C4-BF78-93FC19CA7A92}">
      <dsp:nvSpPr>
        <dsp:cNvPr id="0" name=""/>
        <dsp:cNvSpPr/>
      </dsp:nvSpPr>
      <dsp:spPr>
        <a:xfrm>
          <a:off x="0" y="65626"/>
          <a:ext cx="7012370" cy="304200"/>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“Selfish Accessibility” by Adrian </a:t>
          </a:r>
          <a:r>
            <a:rPr lang="en-US" sz="1300" kern="1200" dirty="0" err="1"/>
            <a:t>Roselli</a:t>
          </a:r>
          <a:r>
            <a:rPr lang="en-US" sz="1300" kern="1200" dirty="0"/>
            <a:t> on </a:t>
          </a:r>
          <a:r>
            <a:rPr lang="en-US" sz="1300" kern="1200" dirty="0" err="1"/>
            <a:t>Youtube</a:t>
          </a:r>
          <a:endParaRPr lang="en-US" sz="1300" kern="1200" dirty="0"/>
        </a:p>
      </dsp:txBody>
      <dsp:txXfrm>
        <a:off x="14850" y="80476"/>
        <a:ext cx="6982670" cy="274500"/>
      </dsp:txXfrm>
    </dsp:sp>
    <dsp:sp modelId="{DF42986C-1B89-4F67-B729-64216BAE849B}">
      <dsp:nvSpPr>
        <dsp:cNvPr id="0" name=""/>
        <dsp:cNvSpPr/>
      </dsp:nvSpPr>
      <dsp:spPr>
        <a:xfrm>
          <a:off x="0" y="3698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sz="1000" kern="1200"/>
        </a:p>
      </dsp:txBody>
      <dsp:txXfrm>
        <a:off x="0" y="369826"/>
        <a:ext cx="7012370" cy="215280"/>
      </dsp:txXfrm>
    </dsp:sp>
    <dsp:sp modelId="{C486038D-C2F2-4FBA-A984-AAE272B32061}">
      <dsp:nvSpPr>
        <dsp:cNvPr id="0" name=""/>
        <dsp:cNvSpPr/>
      </dsp:nvSpPr>
      <dsp:spPr>
        <a:xfrm>
          <a:off x="0" y="585106"/>
          <a:ext cx="7012370" cy="304200"/>
        </a:xfrm>
        <a:prstGeom prst="roundRect">
          <a:avLst/>
        </a:prstGeom>
        <a:gradFill rotWithShape="0">
          <a:gsLst>
            <a:gs pos="0">
              <a:schemeClr val="accent2">
                <a:hueOff val="148967"/>
                <a:satOff val="864"/>
                <a:lumOff val="858"/>
                <a:alphaOff val="0"/>
                <a:tint val="98000"/>
                <a:lumMod val="110000"/>
              </a:schemeClr>
            </a:gs>
            <a:gs pos="84000">
              <a:schemeClr val="accent2">
                <a:hueOff val="148967"/>
                <a:satOff val="864"/>
                <a:lumOff val="85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WCAG 2.1 Standards</a:t>
          </a:r>
        </a:p>
      </dsp:txBody>
      <dsp:txXfrm>
        <a:off x="14850" y="599956"/>
        <a:ext cx="6982670" cy="274500"/>
      </dsp:txXfrm>
    </dsp:sp>
    <dsp:sp modelId="{77B7BC18-D868-4321-BDE8-442E0ED4D836}">
      <dsp:nvSpPr>
        <dsp:cNvPr id="0" name=""/>
        <dsp:cNvSpPr/>
      </dsp:nvSpPr>
      <dsp:spPr>
        <a:xfrm>
          <a:off x="0" y="8893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sz="1000" kern="1200"/>
        </a:p>
      </dsp:txBody>
      <dsp:txXfrm>
        <a:off x="0" y="889306"/>
        <a:ext cx="7012370" cy="215280"/>
      </dsp:txXfrm>
    </dsp:sp>
    <dsp:sp modelId="{68F113AA-F692-488C-ADC8-81172B25EA8D}">
      <dsp:nvSpPr>
        <dsp:cNvPr id="0" name=""/>
        <dsp:cNvSpPr/>
      </dsp:nvSpPr>
      <dsp:spPr>
        <a:xfrm>
          <a:off x="0" y="1104586"/>
          <a:ext cx="7012370" cy="304200"/>
        </a:xfrm>
        <a:prstGeom prst="roundRect">
          <a:avLst/>
        </a:prstGeom>
        <a:gradFill rotWithShape="0">
          <a:gsLst>
            <a:gs pos="0">
              <a:schemeClr val="accent2">
                <a:hueOff val="297934"/>
                <a:satOff val="1728"/>
                <a:lumOff val="1716"/>
                <a:alphaOff val="0"/>
                <a:tint val="98000"/>
                <a:lumMod val="110000"/>
              </a:schemeClr>
            </a:gs>
            <a:gs pos="84000">
              <a:schemeClr val="accent2">
                <a:hueOff val="297934"/>
                <a:satOff val="1728"/>
                <a:lumOff val="171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UEB Online – Free Online Accessible Braille training for anyone</a:t>
          </a:r>
        </a:p>
      </dsp:txBody>
      <dsp:txXfrm>
        <a:off x="14850" y="1119436"/>
        <a:ext cx="6982670" cy="274500"/>
      </dsp:txXfrm>
    </dsp:sp>
    <dsp:sp modelId="{420CE9D7-58A0-4262-A291-E3BD1175F53B}">
      <dsp:nvSpPr>
        <dsp:cNvPr id="0" name=""/>
        <dsp:cNvSpPr/>
      </dsp:nvSpPr>
      <dsp:spPr>
        <a:xfrm>
          <a:off x="0" y="14087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sz="1000" kern="1200"/>
        </a:p>
      </dsp:txBody>
      <dsp:txXfrm>
        <a:off x="0" y="1408786"/>
        <a:ext cx="7012370" cy="215280"/>
      </dsp:txXfrm>
    </dsp:sp>
    <dsp:sp modelId="{660126FB-2BEF-4595-8FD0-DDBDC247D9DD}">
      <dsp:nvSpPr>
        <dsp:cNvPr id="0" name=""/>
        <dsp:cNvSpPr/>
      </dsp:nvSpPr>
      <dsp:spPr>
        <a:xfrm>
          <a:off x="0" y="1624066"/>
          <a:ext cx="7012370" cy="304200"/>
        </a:xfrm>
        <a:prstGeom prst="roundRect">
          <a:avLst/>
        </a:prstGeom>
        <a:gradFill rotWithShape="0">
          <a:gsLst>
            <a:gs pos="0">
              <a:schemeClr val="accent2">
                <a:hueOff val="446900"/>
                <a:satOff val="2592"/>
                <a:lumOff val="2574"/>
                <a:alphaOff val="0"/>
                <a:tint val="98000"/>
                <a:lumMod val="110000"/>
              </a:schemeClr>
            </a:gs>
            <a:gs pos="84000">
              <a:schemeClr val="accent2">
                <a:hueOff val="446900"/>
                <a:satOff val="2592"/>
                <a:lumOff val="257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NVDA Screen Reader Home</a:t>
          </a:r>
        </a:p>
      </dsp:txBody>
      <dsp:txXfrm>
        <a:off x="14850" y="1638916"/>
        <a:ext cx="6982670" cy="274500"/>
      </dsp:txXfrm>
    </dsp:sp>
    <dsp:sp modelId="{8CAA4936-E2A7-4365-9F59-A8866C9659A1}">
      <dsp:nvSpPr>
        <dsp:cNvPr id="0" name=""/>
        <dsp:cNvSpPr/>
      </dsp:nvSpPr>
      <dsp:spPr>
        <a:xfrm>
          <a:off x="0" y="19282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sz="1000" kern="1200"/>
        </a:p>
      </dsp:txBody>
      <dsp:txXfrm>
        <a:off x="0" y="1928266"/>
        <a:ext cx="7012370" cy="215280"/>
      </dsp:txXfrm>
    </dsp:sp>
    <dsp:sp modelId="{64D50C02-FDEF-4C54-8E18-B36726CBC58F}">
      <dsp:nvSpPr>
        <dsp:cNvPr id="0" name=""/>
        <dsp:cNvSpPr/>
      </dsp:nvSpPr>
      <dsp:spPr>
        <a:xfrm>
          <a:off x="0" y="2143546"/>
          <a:ext cx="7012370" cy="304200"/>
        </a:xfrm>
        <a:prstGeom prst="roundRect">
          <a:avLst/>
        </a:prstGeom>
        <a:gradFill rotWithShape="0">
          <a:gsLst>
            <a:gs pos="0">
              <a:schemeClr val="accent2">
                <a:hueOff val="595867"/>
                <a:satOff val="3457"/>
                <a:lumOff val="3432"/>
                <a:alphaOff val="0"/>
                <a:tint val="98000"/>
                <a:lumMod val="110000"/>
              </a:schemeClr>
            </a:gs>
            <a:gs pos="84000">
              <a:schemeClr val="accent2">
                <a:hueOff val="595867"/>
                <a:satOff val="3457"/>
                <a:lumOff val="3432"/>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err="1"/>
            <a:t>WebAim</a:t>
          </a:r>
          <a:r>
            <a:rPr lang="en-US" sz="1300" kern="1200" dirty="0"/>
            <a:t> Accessibility Testing Tools and Information</a:t>
          </a:r>
        </a:p>
      </dsp:txBody>
      <dsp:txXfrm>
        <a:off x="14850" y="2158396"/>
        <a:ext cx="6982670" cy="274500"/>
      </dsp:txXfrm>
    </dsp:sp>
    <dsp:sp modelId="{CBD9CC91-E079-4030-9083-F0B815B7C1FE}">
      <dsp:nvSpPr>
        <dsp:cNvPr id="0" name=""/>
        <dsp:cNvSpPr/>
      </dsp:nvSpPr>
      <dsp:spPr>
        <a:xfrm>
          <a:off x="0" y="244774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sz="1000" kern="1200"/>
        </a:p>
      </dsp:txBody>
      <dsp:txXfrm>
        <a:off x="0" y="2447746"/>
        <a:ext cx="7012370" cy="215280"/>
      </dsp:txXfrm>
    </dsp:sp>
    <dsp:sp modelId="{B95FB6F2-DAA1-4CEC-B6E6-33AA3BBB6A51}">
      <dsp:nvSpPr>
        <dsp:cNvPr id="0" name=""/>
        <dsp:cNvSpPr/>
      </dsp:nvSpPr>
      <dsp:spPr>
        <a:xfrm>
          <a:off x="0" y="2663026"/>
          <a:ext cx="7012370" cy="304200"/>
        </a:xfrm>
        <a:prstGeom prst="roundRect">
          <a:avLst/>
        </a:prstGeom>
        <a:gradFill rotWithShape="0">
          <a:gsLst>
            <a:gs pos="0">
              <a:schemeClr val="accent2">
                <a:hueOff val="744834"/>
                <a:satOff val="4321"/>
                <a:lumOff val="4290"/>
                <a:alphaOff val="0"/>
                <a:tint val="98000"/>
                <a:lumMod val="110000"/>
              </a:schemeClr>
            </a:gs>
            <a:gs pos="84000">
              <a:schemeClr val="accent2">
                <a:hueOff val="744834"/>
                <a:satOff val="4321"/>
                <a:lumOff val="429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W3C Accessibility Testing Article</a:t>
          </a:r>
        </a:p>
      </dsp:txBody>
      <dsp:txXfrm>
        <a:off x="14850" y="2677876"/>
        <a:ext cx="6982670" cy="274500"/>
      </dsp:txXfrm>
    </dsp:sp>
    <dsp:sp modelId="{E9ED279A-A47B-4C93-AFCB-F910DAFA7BEA}">
      <dsp:nvSpPr>
        <dsp:cNvPr id="0" name=""/>
        <dsp:cNvSpPr/>
      </dsp:nvSpPr>
      <dsp:spPr>
        <a:xfrm>
          <a:off x="0" y="29672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sz="1000" kern="1200"/>
        </a:p>
      </dsp:txBody>
      <dsp:txXfrm>
        <a:off x="0" y="2967226"/>
        <a:ext cx="7012370" cy="215280"/>
      </dsp:txXfrm>
    </dsp:sp>
    <dsp:sp modelId="{D69FA030-B8E0-4525-89AC-4726F71219DB}">
      <dsp:nvSpPr>
        <dsp:cNvPr id="0" name=""/>
        <dsp:cNvSpPr/>
      </dsp:nvSpPr>
      <dsp:spPr>
        <a:xfrm>
          <a:off x="0" y="3182506"/>
          <a:ext cx="7012370" cy="304200"/>
        </a:xfrm>
        <a:prstGeom prst="roundRect">
          <a:avLst/>
        </a:prstGeom>
        <a:gradFill rotWithShape="0">
          <a:gsLst>
            <a:gs pos="0">
              <a:schemeClr val="accent2">
                <a:hueOff val="893801"/>
                <a:satOff val="5185"/>
                <a:lumOff val="5148"/>
                <a:alphaOff val="0"/>
                <a:tint val="98000"/>
                <a:lumMod val="110000"/>
              </a:schemeClr>
            </a:gs>
            <a:gs pos="84000">
              <a:schemeClr val="accent2">
                <a:hueOff val="893801"/>
                <a:satOff val="5185"/>
                <a:lumOff val="514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UK Government Accessibility in Government Blog</a:t>
          </a:r>
        </a:p>
      </dsp:txBody>
      <dsp:txXfrm>
        <a:off x="14850" y="3197356"/>
        <a:ext cx="6982670" cy="274500"/>
      </dsp:txXfrm>
    </dsp:sp>
    <dsp:sp modelId="{7685D836-C0B7-44E5-9F4B-ED802075D1AB}">
      <dsp:nvSpPr>
        <dsp:cNvPr id="0" name=""/>
        <dsp:cNvSpPr/>
      </dsp:nvSpPr>
      <dsp:spPr>
        <a:xfrm>
          <a:off x="0" y="34867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sz="1000" kern="1200"/>
        </a:p>
      </dsp:txBody>
      <dsp:txXfrm>
        <a:off x="0" y="3486706"/>
        <a:ext cx="7012370" cy="215280"/>
      </dsp:txXfrm>
    </dsp:sp>
    <dsp:sp modelId="{B59DC850-ABEF-4DF8-A168-CBC5CA8131F5}">
      <dsp:nvSpPr>
        <dsp:cNvPr id="0" name=""/>
        <dsp:cNvSpPr/>
      </dsp:nvSpPr>
      <dsp:spPr>
        <a:xfrm>
          <a:off x="0" y="3701986"/>
          <a:ext cx="7012370" cy="304200"/>
        </a:xfrm>
        <a:prstGeom prst="roundRect">
          <a:avLst/>
        </a:prstGeom>
        <a:gradFill rotWithShape="0">
          <a:gsLst>
            <a:gs pos="0">
              <a:schemeClr val="accent2">
                <a:hueOff val="1042768"/>
                <a:satOff val="6049"/>
                <a:lumOff val="6006"/>
                <a:alphaOff val="0"/>
                <a:tint val="98000"/>
                <a:lumMod val="110000"/>
              </a:schemeClr>
            </a:gs>
            <a:gs pos="84000">
              <a:schemeClr val="accent2">
                <a:hueOff val="1042768"/>
                <a:satOff val="6049"/>
                <a:lumOff val="600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Accessibility Technology &amp; Tools | Microsoft Accessibility</a:t>
          </a:r>
        </a:p>
      </dsp:txBody>
      <dsp:txXfrm>
        <a:off x="14850" y="3716836"/>
        <a:ext cx="6982670" cy="274500"/>
      </dsp:txXfrm>
    </dsp:sp>
    <dsp:sp modelId="{AE728B0C-FF4E-45BB-BEF4-7B5091D1F630}">
      <dsp:nvSpPr>
        <dsp:cNvPr id="0" name=""/>
        <dsp:cNvSpPr/>
      </dsp:nvSpPr>
      <dsp:spPr>
        <a:xfrm>
          <a:off x="0" y="40061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sz="1000" kern="1200"/>
        </a:p>
      </dsp:txBody>
      <dsp:txXfrm>
        <a:off x="0" y="4006186"/>
        <a:ext cx="7012370" cy="215280"/>
      </dsp:txXfrm>
    </dsp:sp>
    <dsp:sp modelId="{1F76109C-DC6F-4629-8BB9-95D8D619A6B7}">
      <dsp:nvSpPr>
        <dsp:cNvPr id="0" name=""/>
        <dsp:cNvSpPr/>
      </dsp:nvSpPr>
      <dsp:spPr>
        <a:xfrm>
          <a:off x="0" y="4221466"/>
          <a:ext cx="7012370" cy="304200"/>
        </a:xfrm>
        <a:prstGeom prst="roundRect">
          <a:avLst/>
        </a:prstGeom>
        <a:gradFill rotWithShape="0">
          <a:gsLst>
            <a:gs pos="0">
              <a:schemeClr val="accent2">
                <a:hueOff val="1191735"/>
                <a:satOff val="6913"/>
                <a:lumOff val="6864"/>
                <a:alphaOff val="0"/>
                <a:tint val="98000"/>
                <a:lumMod val="110000"/>
              </a:schemeClr>
            </a:gs>
            <a:gs pos="84000">
              <a:schemeClr val="accent2">
                <a:hueOff val="1191735"/>
                <a:satOff val="6913"/>
                <a:lumOff val="686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Create accessible Office documents | Microsoft Support</a:t>
          </a:r>
        </a:p>
      </dsp:txBody>
      <dsp:txXfrm>
        <a:off x="14850" y="4236316"/>
        <a:ext cx="6982670" cy="274500"/>
      </dsp:txXfrm>
    </dsp:sp>
    <dsp:sp modelId="{3342E338-ED8E-4310-B617-61DF6B5B9215}">
      <dsp:nvSpPr>
        <dsp:cNvPr id="0" name=""/>
        <dsp:cNvSpPr/>
      </dsp:nvSpPr>
      <dsp:spPr>
        <a:xfrm>
          <a:off x="0" y="45256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dirty="0"/>
            <a:t>https://support.microsoft.com/en-us/topic/create-accessible-office-documents-868ecfcd-4f00-4224-b881-a65537a7c155</a:t>
          </a:r>
        </a:p>
      </dsp:txBody>
      <dsp:txXfrm>
        <a:off x="0" y="4525666"/>
        <a:ext cx="7012370" cy="21528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jpeg>
</file>

<file path=ppt/media/image25.PNG>
</file>

<file path=ppt/media/image26.PNG>
</file>

<file path=ppt/media/image27.png>
</file>

<file path=ppt/media/image28.jpeg>
</file>

<file path=ppt/media/image29.png>
</file>

<file path=ppt/media/image3.jpg>
</file>

<file path=ppt/media/image30.jpeg>
</file>

<file path=ppt/media/image31.jpe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tiff>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470895"/>
          </a:xfrm>
          <a:prstGeom prst="rect">
            <a:avLst/>
          </a:prstGeom>
        </p:spPr>
        <p:txBody>
          <a:bodyPr vert="horz" lIns="94192" tIns="47096" rIns="94192" bIns="47096" rtlCol="0"/>
          <a:lstStyle>
            <a:lvl1pPr algn="l">
              <a:defRPr sz="1200"/>
            </a:lvl1pPr>
          </a:lstStyle>
          <a:p>
            <a:endParaRPr lang="en-US"/>
          </a:p>
        </p:txBody>
      </p:sp>
      <p:sp>
        <p:nvSpPr>
          <p:cNvPr id="3" name="Date Placeholder 2"/>
          <p:cNvSpPr>
            <a:spLocks noGrp="1"/>
          </p:cNvSpPr>
          <p:nvPr>
            <p:ph type="dt" idx="1"/>
          </p:nvPr>
        </p:nvSpPr>
        <p:spPr>
          <a:xfrm>
            <a:off x="4021294" y="0"/>
            <a:ext cx="3076363" cy="470895"/>
          </a:xfrm>
          <a:prstGeom prst="rect">
            <a:avLst/>
          </a:prstGeom>
        </p:spPr>
        <p:txBody>
          <a:bodyPr vert="horz" lIns="94192" tIns="47096" rIns="94192" bIns="47096" rtlCol="0"/>
          <a:lstStyle>
            <a:lvl1pPr algn="r">
              <a:defRPr sz="1200"/>
            </a:lvl1pPr>
          </a:lstStyle>
          <a:p>
            <a:fld id="{AC56C03E-C781-4BCF-90B4-2FC13B75550F}" type="datetimeFigureOut">
              <a:rPr lang="en-US" smtClean="0"/>
              <a:t>7/23/2021</a:t>
            </a:fld>
            <a:endParaRPr lang="en-US"/>
          </a:p>
        </p:txBody>
      </p:sp>
      <p:sp>
        <p:nvSpPr>
          <p:cNvPr id="4" name="Slide Image Placeholder 3"/>
          <p:cNvSpPr>
            <a:spLocks noGrp="1" noRot="1" noChangeAspect="1"/>
          </p:cNvSpPr>
          <p:nvPr>
            <p:ph type="sldImg" idx="2"/>
          </p:nvPr>
        </p:nvSpPr>
        <p:spPr>
          <a:xfrm>
            <a:off x="735013" y="1173163"/>
            <a:ext cx="5629275" cy="3167062"/>
          </a:xfrm>
          <a:prstGeom prst="rect">
            <a:avLst/>
          </a:prstGeom>
          <a:noFill/>
          <a:ln w="12700">
            <a:solidFill>
              <a:prstClr val="black"/>
            </a:solidFill>
          </a:ln>
        </p:spPr>
        <p:txBody>
          <a:bodyPr vert="horz" lIns="94192" tIns="47096" rIns="94192" bIns="47096" rtlCol="0" anchor="ctr"/>
          <a:lstStyle/>
          <a:p>
            <a:endParaRPr lang="en-US"/>
          </a:p>
        </p:txBody>
      </p:sp>
      <p:sp>
        <p:nvSpPr>
          <p:cNvPr id="5" name="Notes Placeholder 4"/>
          <p:cNvSpPr>
            <a:spLocks noGrp="1"/>
          </p:cNvSpPr>
          <p:nvPr>
            <p:ph type="body" sz="quarter" idx="3"/>
          </p:nvPr>
        </p:nvSpPr>
        <p:spPr>
          <a:xfrm>
            <a:off x="709930" y="4516676"/>
            <a:ext cx="5679440" cy="3695462"/>
          </a:xfrm>
          <a:prstGeom prst="rect">
            <a:avLst/>
          </a:prstGeom>
        </p:spPr>
        <p:txBody>
          <a:bodyPr vert="horz" lIns="94192" tIns="47096" rIns="94192" bIns="4709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4407"/>
            <a:ext cx="3076363" cy="470894"/>
          </a:xfrm>
          <a:prstGeom prst="rect">
            <a:avLst/>
          </a:prstGeom>
        </p:spPr>
        <p:txBody>
          <a:bodyPr vert="horz" lIns="94192" tIns="47096" rIns="94192" bIns="47096" rtlCol="0" anchor="b"/>
          <a:lstStyle>
            <a:lvl1pPr algn="l">
              <a:defRPr sz="1200"/>
            </a:lvl1pPr>
          </a:lstStyle>
          <a:p>
            <a:endParaRPr lang="en-US"/>
          </a:p>
        </p:txBody>
      </p:sp>
      <p:sp>
        <p:nvSpPr>
          <p:cNvPr id="7" name="Slide Number Placeholder 6"/>
          <p:cNvSpPr>
            <a:spLocks noGrp="1"/>
          </p:cNvSpPr>
          <p:nvPr>
            <p:ph type="sldNum" sz="quarter" idx="5"/>
          </p:nvPr>
        </p:nvSpPr>
        <p:spPr>
          <a:xfrm>
            <a:off x="4021294" y="8914407"/>
            <a:ext cx="3076363" cy="470894"/>
          </a:xfrm>
          <a:prstGeom prst="rect">
            <a:avLst/>
          </a:prstGeom>
        </p:spPr>
        <p:txBody>
          <a:bodyPr vert="horz" lIns="94192" tIns="47096" rIns="94192" bIns="47096" rtlCol="0" anchor="b"/>
          <a:lstStyle>
            <a:lvl1pPr algn="r">
              <a:defRPr sz="1200"/>
            </a:lvl1pPr>
          </a:lstStyle>
          <a:p>
            <a:fld id="{37CC3A8E-AFCD-47C4-BF79-253C3959E45C}" type="slidenum">
              <a:rPr lang="en-US" smtClean="0"/>
              <a:t>‹#›</a:t>
            </a:fld>
            <a:endParaRPr lang="en-US"/>
          </a:p>
        </p:txBody>
      </p:sp>
    </p:spTree>
    <p:extLst>
      <p:ext uri="{BB962C8B-B14F-4D97-AF65-F5344CB8AC3E}">
        <p14:creationId xmlns:p14="http://schemas.microsoft.com/office/powerpoint/2010/main" val="2520993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ontrastchecker.com/"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www.section508.gov/" TargetMode="External"/><Relationship Id="rId5" Type="http://schemas.openxmlformats.org/officeDocument/2006/relationships/hyperlink" Target="https://chrome.google.com/webstore/detail/spectrum/ofclemegkcmilinpcimpjkfhjfgmhieb?hl=en" TargetMode="External"/><Relationship Id="rId4" Type="http://schemas.openxmlformats.org/officeDocument/2006/relationships/hyperlink" Target="https://github.com/UKHomeOffice/posters"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codejumper.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xbox.com/en-US/xbox-one/accessories/controllers/xbox-adaptive-controller"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Sponsors include:</a:t>
            </a:r>
          </a:p>
          <a:p>
            <a:pPr marL="176611" indent="-176611">
              <a:buFont typeface="Arial" panose="020B0604020202020204" pitchFamily="34" charset="0"/>
              <a:buChar char="•"/>
            </a:pPr>
            <a:r>
              <a:rPr lang="en-US" dirty="0"/>
              <a:t>Humana XC Experience Center</a:t>
            </a:r>
          </a:p>
          <a:p>
            <a:pPr marL="176611" indent="-176611">
              <a:buFont typeface="Arial" panose="020B0604020202020204" pitchFamily="34" charset="0"/>
              <a:buChar char="•"/>
            </a:pPr>
            <a:r>
              <a:rPr lang="en-US" dirty="0"/>
              <a:t>Papa Johns</a:t>
            </a:r>
          </a:p>
          <a:p>
            <a:pPr marL="176611" indent="-176611">
              <a:buFont typeface="Arial" panose="020B0604020202020204" pitchFamily="34" charset="0"/>
              <a:buChar char="•"/>
            </a:pPr>
            <a:r>
              <a:rPr lang="en-US" dirty="0"/>
              <a:t>Kizan</a:t>
            </a:r>
          </a:p>
          <a:p>
            <a:pPr marL="176611" indent="-176611">
              <a:buFont typeface="Arial" panose="020B0604020202020204" pitchFamily="34" charset="0"/>
              <a:buChar char="•"/>
            </a:pPr>
            <a:r>
              <a:rPr lang="en-US" dirty="0"/>
              <a:t>Farm Credit Mid-America</a:t>
            </a:r>
          </a:p>
          <a:p>
            <a:pPr marL="176611" indent="-176611">
              <a:buFont typeface="Arial" panose="020B0604020202020204" pitchFamily="34" charset="0"/>
              <a:buChar char="•"/>
            </a:pPr>
            <a:r>
              <a:rPr lang="en-US" dirty="0"/>
              <a:t>Bastian Solutions</a:t>
            </a:r>
          </a:p>
          <a:p>
            <a:pPr marL="176611" indent="-176611">
              <a:buFont typeface="Arial" panose="020B0604020202020204" pitchFamily="34" charset="0"/>
              <a:buChar char="•"/>
            </a:pPr>
            <a:r>
              <a:rPr lang="en-US" dirty="0"/>
              <a:t>Code Louisville</a:t>
            </a:r>
          </a:p>
          <a:p>
            <a:pPr marL="176611" indent="-176611">
              <a:buFont typeface="Arial" panose="020B0604020202020204" pitchFamily="34" charset="0"/>
              <a:buChar char="•"/>
            </a:pPr>
            <a:r>
              <a:rPr lang="en-US" dirty="0"/>
              <a:t>Software Guild</a:t>
            </a:r>
          </a:p>
          <a:p>
            <a:pPr marL="176611" indent="-176611">
              <a:buFont typeface="Arial" panose="020B0604020202020204" pitchFamily="34" charset="0"/>
              <a:buChar char="•"/>
            </a:pPr>
            <a:r>
              <a:rPr lang="en-US" dirty="0"/>
              <a:t>Humana</a:t>
            </a:r>
          </a:p>
          <a:p>
            <a:pPr marL="176611" indent="-176611">
              <a:buFont typeface="Arial" panose="020B0604020202020204" pitchFamily="34" charset="0"/>
              <a:buChar char="•"/>
            </a:pPr>
            <a:r>
              <a:rPr lang="en-US" dirty="0"/>
              <a:t>HMB</a:t>
            </a:r>
          </a:p>
          <a:p>
            <a:pPr marL="176611" indent="-176611">
              <a:buFont typeface="Arial" panose="020B0604020202020204" pitchFamily="34" charset="0"/>
              <a:buChar char="•"/>
            </a:pPr>
            <a:r>
              <a:rPr lang="en-US" dirty="0"/>
              <a:t>elastic</a:t>
            </a:r>
          </a:p>
          <a:p>
            <a:pPr marL="176611" indent="-176611">
              <a:buFont typeface="Arial" panose="020B0604020202020204" pitchFamily="34" charset="0"/>
              <a:buChar char="•"/>
            </a:pPr>
            <a:r>
              <a:rPr lang="en-US" dirty="0"/>
              <a:t>JetBrains</a:t>
            </a:r>
          </a:p>
          <a:p>
            <a:pPr marL="176611" indent="-176611">
              <a:buFont typeface="Arial" panose="020B0604020202020204" pitchFamily="34" charset="0"/>
              <a:buChar char="•"/>
            </a:pPr>
            <a:r>
              <a:rPr lang="en-US" dirty="0" err="1"/>
              <a:t>Focust</a:t>
            </a:r>
            <a:r>
              <a:rPr lang="en-US" dirty="0"/>
              <a:t> Apps</a:t>
            </a:r>
          </a:p>
          <a:p>
            <a:pPr marL="176611" indent="-176611">
              <a:buFont typeface="Arial" panose="020B0604020202020204" pitchFamily="34" charset="0"/>
              <a:buChar char="•"/>
            </a:pPr>
            <a:r>
              <a:rPr lang="en-US" dirty="0"/>
              <a:t>Modis</a:t>
            </a:r>
          </a:p>
          <a:p>
            <a:pPr marL="176611" indent="-176611">
              <a:buFont typeface="Arial" panose="020B0604020202020204" pitchFamily="34" charset="0"/>
              <a:buChar char="•"/>
            </a:pPr>
            <a:r>
              <a:rPr lang="en-US" dirty="0"/>
              <a:t>QSR Automations</a:t>
            </a:r>
          </a:p>
          <a:p>
            <a:pPr marL="176611" indent="-176611">
              <a:buFont typeface="Arial" panose="020B0604020202020204" pitchFamily="34" charset="0"/>
              <a:buChar char="•"/>
            </a:pPr>
            <a:r>
              <a:rPr lang="en-US" dirty="0"/>
              <a:t>Rainbow Design Services</a:t>
            </a:r>
          </a:p>
          <a:p>
            <a:pPr marL="176611" indent="-176611">
              <a:buFont typeface="Arial" panose="020B0604020202020204" pitchFamily="34" charset="0"/>
              <a:buChar char="•"/>
            </a:pPr>
            <a:r>
              <a:rPr lang="en-US" dirty="0"/>
              <a:t>UPS</a:t>
            </a:r>
          </a:p>
          <a:p>
            <a:pPr marL="176611" indent="-176611">
              <a:buFont typeface="Arial" panose="020B0604020202020204" pitchFamily="34" charset="0"/>
              <a:buChar char="•"/>
            </a:pPr>
            <a:r>
              <a:rPr lang="en-US" dirty="0" err="1"/>
              <a:t>TekSystems</a:t>
            </a:r>
            <a:endParaRPr lang="en-US" dirty="0"/>
          </a:p>
          <a:p>
            <a:pPr marL="176611" indent="-176611">
              <a:buFont typeface="Arial" panose="020B0604020202020204" pitchFamily="34" charset="0"/>
              <a:buChar char="•"/>
            </a:pPr>
            <a:r>
              <a:rPr lang="en-US" dirty="0" err="1"/>
              <a:t>Prosoft</a:t>
            </a:r>
            <a:endParaRPr lang="en-US" dirty="0"/>
          </a:p>
          <a:p>
            <a:pPr marL="176611" indent="-176611">
              <a:buFont typeface="Arial" panose="020B0604020202020204" pitchFamily="34" charset="0"/>
              <a:buChar char="•"/>
            </a:pPr>
            <a:r>
              <a:rPr lang="en-US" dirty="0"/>
              <a:t>Robert Half</a:t>
            </a:r>
          </a:p>
          <a:p>
            <a:pPr marL="176611" indent="-176611">
              <a:buFont typeface="Arial" panose="020B0604020202020204" pitchFamily="34" charset="0"/>
              <a:buChar char="•"/>
            </a:pPr>
            <a:r>
              <a:rPr lang="en-US" dirty="0"/>
              <a:t>KFC</a:t>
            </a:r>
          </a:p>
          <a:p>
            <a:pPr marL="176611" indent="-176611">
              <a:buFont typeface="Arial" panose="020B0604020202020204" pitchFamily="34" charset="0"/>
              <a:buChar char="•"/>
            </a:pPr>
            <a:r>
              <a:rPr lang="en-US" dirty="0"/>
              <a:t>Appriss</a:t>
            </a:r>
          </a:p>
          <a:p>
            <a:pPr marL="176611" indent="-176611">
              <a:buFont typeface="Arial" panose="020B0604020202020204" pitchFamily="34" charset="0"/>
              <a:buChar char="•"/>
            </a:pPr>
            <a:r>
              <a:rPr lang="en-US" dirty="0"/>
              <a:t>Yum!</a:t>
            </a:r>
          </a:p>
        </p:txBody>
      </p:sp>
      <p:sp>
        <p:nvSpPr>
          <p:cNvPr id="4" name="Slide Number Placeholder 3"/>
          <p:cNvSpPr>
            <a:spLocks noGrp="1"/>
          </p:cNvSpPr>
          <p:nvPr>
            <p:ph type="sldNum" sz="quarter" idx="5"/>
          </p:nvPr>
        </p:nvSpPr>
        <p:spPr/>
        <p:txBody>
          <a:bodyPr/>
          <a:lstStyle/>
          <a:p>
            <a:fld id="{37CC3A8E-AFCD-47C4-BF79-253C3959E45C}" type="slidenum">
              <a:rPr lang="en-US" smtClean="0"/>
              <a:t>1</a:t>
            </a:fld>
            <a:endParaRPr lang="en-US"/>
          </a:p>
        </p:txBody>
      </p:sp>
    </p:spTree>
    <p:extLst>
      <p:ext uri="{BB962C8B-B14F-4D97-AF65-F5344CB8AC3E}">
        <p14:creationId xmlns:p14="http://schemas.microsoft.com/office/powerpoint/2010/main" val="3123795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hurt hearing accessibility:</a:t>
            </a:r>
          </a:p>
          <a:p>
            <a:pPr marL="176611" indent="-176611">
              <a:buFontTx/>
              <a:buChar char="-"/>
            </a:pPr>
            <a:r>
              <a:rPr lang="en-US" dirty="0"/>
              <a:t>Lack of visual indicators</a:t>
            </a:r>
          </a:p>
          <a:p>
            <a:pPr marL="176611" indent="-176611">
              <a:buFontTx/>
              <a:buChar char="-"/>
            </a:pPr>
            <a:r>
              <a:rPr lang="en-US" dirty="0"/>
              <a:t>No subtitles</a:t>
            </a:r>
          </a:p>
          <a:p>
            <a:pPr marL="176611" indent="-176611">
              <a:buFontTx/>
              <a:buChar char="-"/>
            </a:pPr>
            <a:r>
              <a:rPr lang="en-US" dirty="0"/>
              <a:t>Muffled audio</a:t>
            </a:r>
          </a:p>
          <a:p>
            <a:pPr marL="176611" indent="-176611">
              <a:buFontTx/>
              <a:buChar char="-"/>
            </a:pPr>
            <a:r>
              <a:rPr lang="en-US" dirty="0"/>
              <a:t>Multiple videos with</a:t>
            </a:r>
            <a:r>
              <a:rPr lang="en-US" baseline="0" dirty="0"/>
              <a:t> sound auto playing</a:t>
            </a:r>
          </a:p>
          <a:p>
            <a:pPr marL="176611" indent="-176611">
              <a:buFontTx/>
              <a:buChar char="-"/>
            </a:pPr>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10</a:t>
            </a:fld>
            <a:endParaRPr lang="en-US"/>
          </a:p>
        </p:txBody>
      </p:sp>
    </p:spTree>
    <p:extLst>
      <p:ext uri="{BB962C8B-B14F-4D97-AF65-F5344CB8AC3E}">
        <p14:creationId xmlns:p14="http://schemas.microsoft.com/office/powerpoint/2010/main" val="3858735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9820">
              <a:defRPr/>
            </a:pPr>
            <a:r>
              <a:rPr lang="en-US" dirty="0"/>
              <a:t>Mobility issues can involve an inability of some elements to be accessed through simple keyboard shortcuts like tab, space bar, or enter. It can also be more physical mobility barriers like hard to access cross walk buttons, poorly marked cross walks, or no ramp or stair options.</a:t>
            </a:r>
          </a:p>
          <a:p>
            <a:r>
              <a:rPr lang="en-US" dirty="0"/>
              <a:t>Things that can help with mobility accessibility:</a:t>
            </a:r>
          </a:p>
          <a:p>
            <a:pPr marL="176611" indent="-176611">
              <a:buFont typeface="Arial" panose="020B0604020202020204" pitchFamily="34" charset="0"/>
              <a:buChar char="•"/>
            </a:pPr>
            <a:r>
              <a:rPr lang="en-US" dirty="0">
                <a:solidFill>
                  <a:srgbClr val="FFFFFF"/>
                </a:solidFill>
              </a:rPr>
              <a:t>Limit number of steps</a:t>
            </a:r>
          </a:p>
          <a:p>
            <a:pPr marL="176611" indent="-176611">
              <a:buFont typeface="Arial" panose="020B0604020202020204" pitchFamily="34" charset="0"/>
              <a:buChar char="•"/>
            </a:pPr>
            <a:r>
              <a:rPr lang="en-US" dirty="0">
                <a:solidFill>
                  <a:srgbClr val="FFFFFF"/>
                </a:solidFill>
              </a:rPr>
              <a:t>Basic navigation keys</a:t>
            </a:r>
          </a:p>
          <a:p>
            <a:pPr marL="176611" indent="-176611">
              <a:buFont typeface="Arial" panose="020B0604020202020204" pitchFamily="34" charset="0"/>
              <a:buChar char="•"/>
            </a:pPr>
            <a:r>
              <a:rPr lang="en-US" dirty="0">
                <a:solidFill>
                  <a:srgbClr val="FFFFFF"/>
                </a:solidFill>
              </a:rPr>
              <a:t>Keyboard shortcuts</a:t>
            </a:r>
          </a:p>
          <a:p>
            <a:pPr marL="176611" indent="-176611">
              <a:buFont typeface="Arial" panose="020B0604020202020204" pitchFamily="34" charset="0"/>
              <a:buChar char="•"/>
            </a:pPr>
            <a:r>
              <a:rPr lang="en-US" dirty="0">
                <a:solidFill>
                  <a:srgbClr val="FFFFFF"/>
                </a:solidFill>
              </a:rPr>
              <a:t>Good physical design</a:t>
            </a: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11</a:t>
            </a:fld>
            <a:endParaRPr lang="en-US"/>
          </a:p>
        </p:txBody>
      </p:sp>
    </p:spTree>
    <p:extLst>
      <p:ext uri="{BB962C8B-B14F-4D97-AF65-F5344CB8AC3E}">
        <p14:creationId xmlns:p14="http://schemas.microsoft.com/office/powerpoint/2010/main" val="53551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12</a:t>
            </a:fld>
            <a:endParaRPr lang="en-US"/>
          </a:p>
        </p:txBody>
      </p:sp>
    </p:spTree>
    <p:extLst>
      <p:ext uri="{BB962C8B-B14F-4D97-AF65-F5344CB8AC3E}">
        <p14:creationId xmlns:p14="http://schemas.microsoft.com/office/powerpoint/2010/main" val="2692157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inaccessible pictures were from around 2015/2016, and it had been that way since sometime before 2012. Sometime during 2017 / 2018 it was finally updated to be accessible.</a:t>
            </a:r>
          </a:p>
        </p:txBody>
      </p:sp>
      <p:sp>
        <p:nvSpPr>
          <p:cNvPr id="4" name="Slide Number Placeholder 3"/>
          <p:cNvSpPr>
            <a:spLocks noGrp="1"/>
          </p:cNvSpPr>
          <p:nvPr>
            <p:ph type="sldNum" sz="quarter" idx="5"/>
          </p:nvPr>
        </p:nvSpPr>
        <p:spPr/>
        <p:txBody>
          <a:bodyPr/>
          <a:lstStyle/>
          <a:p>
            <a:fld id="{37CC3A8E-AFCD-47C4-BF79-253C3959E45C}" type="slidenum">
              <a:rPr lang="en-US" smtClean="0"/>
              <a:t>13</a:t>
            </a:fld>
            <a:endParaRPr lang="en-US"/>
          </a:p>
        </p:txBody>
      </p:sp>
    </p:spTree>
    <p:extLst>
      <p:ext uri="{BB962C8B-B14F-4D97-AF65-F5344CB8AC3E}">
        <p14:creationId xmlns:p14="http://schemas.microsoft.com/office/powerpoint/2010/main" val="4049800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help with comprehension:</a:t>
            </a:r>
          </a:p>
          <a:p>
            <a:pPr marL="176611" indent="-176611">
              <a:buFont typeface="Arial" panose="020B0604020202020204" pitchFamily="34" charset="0"/>
              <a:buChar char="•"/>
            </a:pPr>
            <a:r>
              <a:rPr lang="en-US" dirty="0">
                <a:solidFill>
                  <a:srgbClr val="FFFFFF"/>
                </a:solidFill>
              </a:rPr>
              <a:t>Use clear, concise language</a:t>
            </a:r>
          </a:p>
          <a:p>
            <a:pPr marL="176611" indent="-176611">
              <a:buFont typeface="Arial" panose="020B0604020202020204" pitchFamily="34" charset="0"/>
              <a:buChar char="•"/>
            </a:pPr>
            <a:r>
              <a:rPr lang="en-US" dirty="0">
                <a:solidFill>
                  <a:srgbClr val="FFFFFF"/>
                </a:solidFill>
              </a:rPr>
              <a:t>Consider your audience</a:t>
            </a:r>
            <a:endParaRPr lang="en-US" sz="1100" dirty="0">
              <a:solidFill>
                <a:srgbClr val="FFFFFF"/>
              </a:solidFill>
            </a:endParaRPr>
          </a:p>
          <a:p>
            <a:pPr marL="176611" indent="-176611">
              <a:buFont typeface="Arial" panose="020B0604020202020204" pitchFamily="34" charset="0"/>
              <a:buChar char="•"/>
            </a:pPr>
            <a:r>
              <a:rPr lang="en-US" dirty="0">
                <a:solidFill>
                  <a:srgbClr val="FFFFFF"/>
                </a:solidFill>
              </a:rPr>
              <a:t>Provide informative resources</a:t>
            </a:r>
          </a:p>
          <a:p>
            <a:pPr marL="176611" indent="-176611">
              <a:buFont typeface="Arial" panose="020B0604020202020204" pitchFamily="34" charset="0"/>
              <a:buChar char="•"/>
            </a:pPr>
            <a:r>
              <a:rPr lang="en-US" dirty="0">
                <a:solidFill>
                  <a:srgbClr val="FFFFFF"/>
                </a:solidFill>
              </a:rPr>
              <a:t>Consider what grade level similar resources are written in</a:t>
            </a:r>
          </a:p>
          <a:p>
            <a:pPr marL="176611" indent="-176611">
              <a:buFont typeface="Arial" panose="020B0604020202020204" pitchFamily="34" charset="0"/>
              <a:buChar char="•"/>
            </a:pPr>
            <a:r>
              <a:rPr lang="en-US" dirty="0">
                <a:solidFill>
                  <a:srgbClr val="FFFFFF"/>
                </a:solidFill>
              </a:rPr>
              <a:t>Included translations</a:t>
            </a:r>
          </a:p>
        </p:txBody>
      </p:sp>
      <p:sp>
        <p:nvSpPr>
          <p:cNvPr id="4" name="Slide Number Placeholder 3"/>
          <p:cNvSpPr>
            <a:spLocks noGrp="1"/>
          </p:cNvSpPr>
          <p:nvPr>
            <p:ph type="sldNum" sz="quarter" idx="5"/>
          </p:nvPr>
        </p:nvSpPr>
        <p:spPr/>
        <p:txBody>
          <a:bodyPr/>
          <a:lstStyle/>
          <a:p>
            <a:fld id="{37CC3A8E-AFCD-47C4-BF79-253C3959E45C}" type="slidenum">
              <a:rPr lang="en-US" smtClean="0"/>
              <a:t>14</a:t>
            </a:fld>
            <a:endParaRPr lang="en-US"/>
          </a:p>
        </p:txBody>
      </p:sp>
    </p:spTree>
    <p:extLst>
      <p:ext uri="{BB962C8B-B14F-4D97-AF65-F5344CB8AC3E}">
        <p14:creationId xmlns:p14="http://schemas.microsoft.com/office/powerpoint/2010/main" val="313055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Apple 2 Image sourced from the Smithsonian History Explorer. Website located at: https://historyexplorer.si.edu/resource/apple-ii-personal-computer. Microsoft Surface Book 3 image came from a Microsoft.com page.</a:t>
            </a:r>
          </a:p>
          <a:p>
            <a:endParaRPr lang="en-US" dirty="0"/>
          </a:p>
          <a:p>
            <a:r>
              <a:rPr lang="en-US" dirty="0"/>
              <a:t>Things that can impact Technological accessibility:</a:t>
            </a:r>
          </a:p>
          <a:p>
            <a:pPr marL="176611" indent="-176611">
              <a:buFont typeface="Arial" panose="020B0604020202020204" pitchFamily="34" charset="0"/>
              <a:buChar char="•"/>
            </a:pPr>
            <a:r>
              <a:rPr lang="en-US" dirty="0">
                <a:solidFill>
                  <a:schemeClr val="bg1"/>
                </a:solidFill>
              </a:rPr>
              <a:t>Internet access quality</a:t>
            </a:r>
          </a:p>
          <a:p>
            <a:pPr marL="176611" indent="-176611">
              <a:buFont typeface="Arial" panose="020B0604020202020204" pitchFamily="34" charset="0"/>
              <a:buChar char="•"/>
            </a:pPr>
            <a:r>
              <a:rPr lang="en-US" dirty="0">
                <a:solidFill>
                  <a:schemeClr val="bg1"/>
                </a:solidFill>
              </a:rPr>
              <a:t>Computer technology access</a:t>
            </a:r>
          </a:p>
          <a:p>
            <a:pPr marL="176611" indent="-176611">
              <a:buFont typeface="Arial" panose="020B0604020202020204" pitchFamily="34" charset="0"/>
              <a:buChar char="•"/>
            </a:pPr>
            <a:r>
              <a:rPr lang="en-US" dirty="0">
                <a:solidFill>
                  <a:schemeClr val="bg1"/>
                </a:solidFill>
              </a:rPr>
              <a:t>Printer access</a:t>
            </a:r>
          </a:p>
          <a:p>
            <a:pPr marL="176611" indent="-176611">
              <a:buFont typeface="Arial" panose="020B0604020202020204" pitchFamily="34" charset="0"/>
              <a:buChar char="•"/>
            </a:pPr>
            <a:r>
              <a:rPr lang="en-US" dirty="0">
                <a:solidFill>
                  <a:schemeClr val="bg1"/>
                </a:solidFill>
              </a:rPr>
              <a:t>Access to advanced accessible technology</a:t>
            </a:r>
          </a:p>
          <a:p>
            <a:pPr marL="176611" indent="-176611">
              <a:buFont typeface="Arial" panose="020B0604020202020204" pitchFamily="34" charset="0"/>
              <a:buChar char="•"/>
            </a:pPr>
            <a:endParaRPr lang="en-US" dirty="0">
              <a:solidFill>
                <a:schemeClr val="bg1"/>
              </a:solidFill>
            </a:endParaRPr>
          </a:p>
          <a:p>
            <a:r>
              <a:rPr lang="en-US" dirty="0">
                <a:solidFill>
                  <a:schemeClr val="bg1"/>
                </a:solidFill>
              </a:rPr>
              <a:t>Basically technological access deeply impacts how someone accesses and interacts with content.</a:t>
            </a:r>
          </a:p>
        </p:txBody>
      </p:sp>
      <p:sp>
        <p:nvSpPr>
          <p:cNvPr id="4" name="Slide Number Placeholder 3"/>
          <p:cNvSpPr>
            <a:spLocks noGrp="1"/>
          </p:cNvSpPr>
          <p:nvPr>
            <p:ph type="sldNum" sz="quarter" idx="5"/>
          </p:nvPr>
        </p:nvSpPr>
        <p:spPr/>
        <p:txBody>
          <a:bodyPr/>
          <a:lstStyle/>
          <a:p>
            <a:fld id="{37CC3A8E-AFCD-47C4-BF79-253C3959E45C}" type="slidenum">
              <a:rPr lang="en-US" smtClean="0"/>
              <a:t>15</a:t>
            </a:fld>
            <a:endParaRPr lang="en-US"/>
          </a:p>
        </p:txBody>
      </p:sp>
    </p:spTree>
    <p:extLst>
      <p:ext uri="{BB962C8B-B14F-4D97-AF65-F5344CB8AC3E}">
        <p14:creationId xmlns:p14="http://schemas.microsoft.com/office/powerpoint/2010/main" val="1500573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16</a:t>
            </a:fld>
            <a:endParaRPr lang="en-US"/>
          </a:p>
        </p:txBody>
      </p:sp>
    </p:spTree>
    <p:extLst>
      <p:ext uri="{BB962C8B-B14F-4D97-AF65-F5344CB8AC3E}">
        <p14:creationId xmlns:p14="http://schemas.microsoft.com/office/powerpoint/2010/main" val="591742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Cost prohibitive?</a:t>
            </a:r>
          </a:p>
          <a:p>
            <a:pPr marL="176611" indent="-176611">
              <a:buFontTx/>
              <a:buChar char="-"/>
            </a:pPr>
            <a:r>
              <a:rPr lang="en-US" dirty="0"/>
              <a:t>I spent around $1100</a:t>
            </a:r>
            <a:r>
              <a:rPr lang="en-US" baseline="0" dirty="0"/>
              <a:t> for my gaming desktop when I built it. If I upgrade the video card I am looking at spending another $500.</a:t>
            </a:r>
          </a:p>
          <a:p>
            <a:pPr marL="176611" indent="-176611">
              <a:buFontTx/>
              <a:buChar char="-"/>
            </a:pPr>
            <a:r>
              <a:rPr lang="en-US" baseline="0" dirty="0"/>
              <a:t>Imagine spending that kind of dough but only getting a basic computer for word processing and internet surfing.</a:t>
            </a:r>
          </a:p>
        </p:txBody>
      </p:sp>
      <p:sp>
        <p:nvSpPr>
          <p:cNvPr id="4" name="Slide Number Placeholder 3"/>
          <p:cNvSpPr>
            <a:spLocks noGrp="1"/>
          </p:cNvSpPr>
          <p:nvPr>
            <p:ph type="sldNum" sz="quarter" idx="10"/>
          </p:nvPr>
        </p:nvSpPr>
        <p:spPr/>
        <p:txBody>
          <a:bodyPr/>
          <a:lstStyle/>
          <a:p>
            <a:fld id="{37CC3A8E-AFCD-47C4-BF79-253C3959E45C}" type="slidenum">
              <a:rPr lang="en-US" smtClean="0"/>
              <a:t>17</a:t>
            </a:fld>
            <a:endParaRPr lang="en-US"/>
          </a:p>
        </p:txBody>
      </p:sp>
    </p:spTree>
    <p:extLst>
      <p:ext uri="{BB962C8B-B14F-4D97-AF65-F5344CB8AC3E}">
        <p14:creationId xmlns:p14="http://schemas.microsoft.com/office/powerpoint/2010/main" val="2958222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18</a:t>
            </a:fld>
            <a:endParaRPr lang="en-US"/>
          </a:p>
        </p:txBody>
      </p:sp>
    </p:spTree>
    <p:extLst>
      <p:ext uri="{BB962C8B-B14F-4D97-AF65-F5344CB8AC3E}">
        <p14:creationId xmlns:p14="http://schemas.microsoft.com/office/powerpoint/2010/main" val="30899158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Tx/>
              <a:buChar char="-"/>
            </a:pPr>
            <a:r>
              <a:rPr lang="en-US" dirty="0"/>
              <a:t>Keep accessibility in mind from the start. Like with any problem, it is easier long-term to be proactive rather than reactive.</a:t>
            </a:r>
          </a:p>
          <a:p>
            <a:pPr marL="647572" lvl="1" indent="-176611">
              <a:buFontTx/>
              <a:buChar char="-"/>
            </a:pPr>
            <a:r>
              <a:rPr lang="en-US" dirty="0"/>
              <a:t>This also means testing early and often, and include users with Accessibility needs when possible. </a:t>
            </a:r>
          </a:p>
          <a:p>
            <a:pPr marL="176611" indent="-176611">
              <a:buFontTx/>
              <a:buChar char="-"/>
            </a:pPr>
            <a:r>
              <a:rPr lang="en-US" baseline="0" dirty="0"/>
              <a:t>Make use of the many tools already installed on your computer. I.e. Magnifier, VoiceOver, narrator, color filters.</a:t>
            </a:r>
          </a:p>
          <a:p>
            <a:pPr marL="176611" indent="-176611">
              <a:buFontTx/>
              <a:buChar char="-"/>
            </a:pPr>
            <a:r>
              <a:rPr lang="en-US" baseline="0" dirty="0"/>
              <a:t>Windows Specific Tools:</a:t>
            </a:r>
          </a:p>
          <a:p>
            <a:pPr marL="647572" lvl="1" indent="-176611">
              <a:buFontTx/>
              <a:buChar char="-"/>
            </a:pPr>
            <a:r>
              <a:rPr lang="en-US" baseline="0" dirty="0"/>
              <a:t>Narrator is the built in screen reader in Windows though it is recommended that you also use a second one like NVDA or JAWS since, preferably both of those, since different screen readers operate differently and most users will make use of NVDA or JAWS.</a:t>
            </a:r>
          </a:p>
          <a:p>
            <a:pPr marL="647572" lvl="1" indent="-176611">
              <a:buFontTx/>
              <a:buChar char="-"/>
            </a:pPr>
            <a:r>
              <a:rPr lang="en-US" baseline="0" dirty="0"/>
              <a:t>Microsoft recently added a bunch of options under the </a:t>
            </a:r>
            <a:r>
              <a:rPr lang="en-US" b="1" baseline="0" dirty="0"/>
              <a:t>Ease of Access </a:t>
            </a:r>
            <a:r>
              <a:rPr lang="en-US" b="0" baseline="0" dirty="0"/>
              <a:t>settings that developers can use to test. Some newer options include: </a:t>
            </a:r>
          </a:p>
          <a:p>
            <a:pPr marL="1118534" lvl="2" indent="-176611">
              <a:buFontTx/>
              <a:buChar char="-"/>
            </a:pPr>
            <a:r>
              <a:rPr lang="en-US" b="0" baseline="0" dirty="0"/>
              <a:t>color filter options</a:t>
            </a:r>
          </a:p>
          <a:p>
            <a:pPr marL="1118534" lvl="2" indent="-176611">
              <a:buFontTx/>
              <a:buChar char="-"/>
            </a:pPr>
            <a:r>
              <a:rPr lang="en-US" b="0" baseline="0" dirty="0"/>
              <a:t>Braille display support options</a:t>
            </a:r>
          </a:p>
          <a:p>
            <a:pPr marL="176611" indent="-176611">
              <a:buFontTx/>
              <a:buChar char="-"/>
            </a:pPr>
            <a:r>
              <a:rPr lang="en-US" b="0" baseline="0" dirty="0"/>
              <a:t>Microsoft Office programs almost all have a “Check Accessibility” tool, which can typically be found under a “Review” tab. This is available in O365, Office for Mac and Office for Windows.</a:t>
            </a:r>
          </a:p>
          <a:p>
            <a:pPr marL="176611" indent="-176611">
              <a:buFontTx/>
              <a:buChar char="-"/>
            </a:pPr>
            <a:r>
              <a:rPr lang="en-US" b="0" baseline="0" dirty="0"/>
              <a:t>There are also a bunch of applications available that can be used with Windows and other platforms as supported:</a:t>
            </a:r>
          </a:p>
          <a:p>
            <a:pPr marL="647572" lvl="1" indent="-176611">
              <a:buFontTx/>
              <a:buChar char="-"/>
            </a:pPr>
            <a:r>
              <a:rPr lang="en-US" b="1" dirty="0"/>
              <a:t>NVDA</a:t>
            </a:r>
            <a:r>
              <a:rPr lang="en-US" dirty="0"/>
              <a:t> or Non-Visual Desktop Access, a free, open-source screen reader. (Windows)</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Color Contrast Checker </a:t>
            </a:r>
            <a:r>
              <a:rPr lang="en-US" dirty="0"/>
              <a:t>by the Paciello Group (Windows/OSX)</a:t>
            </a:r>
          </a:p>
          <a:p>
            <a:pPr marL="1118534" lvl="2" indent="-176611">
              <a:buFontTx/>
              <a:buChar char="-"/>
            </a:pPr>
            <a:r>
              <a:rPr lang="en-US" dirty="0"/>
              <a:t>Available at the following url: </a:t>
            </a:r>
            <a:r>
              <a:rPr lang="en-US" i="1" dirty="0"/>
              <a:t>https://www.tpgi.com/color-contrast-checker/</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Accessibility Insights </a:t>
            </a:r>
            <a:r>
              <a:rPr lang="en-US" dirty="0"/>
              <a:t>is an open-source tool, maintained by Microsoft, and available for multiple platforms and even as an automated pipeline tool.</a:t>
            </a:r>
          </a:p>
          <a:p>
            <a:pPr marL="1118534" lvl="2" indent="-176611">
              <a:buFontTx/>
              <a:buChar char="-"/>
            </a:pPr>
            <a:r>
              <a:rPr lang="en-US" dirty="0"/>
              <a:t>Available at the following url: </a:t>
            </a:r>
            <a:r>
              <a:rPr lang="en-US" i="1" dirty="0"/>
              <a:t>https://accessibilityinsights.io/</a:t>
            </a:r>
          </a:p>
          <a:p>
            <a:pPr marL="1118534" lvl="2" indent="-176611">
              <a:buFontTx/>
              <a:buChar char="-"/>
            </a:pPr>
            <a:r>
              <a:rPr lang="en-US" dirty="0"/>
              <a:t>Desktop tool available for Windows and Linux.</a:t>
            </a:r>
          </a:p>
          <a:p>
            <a:pPr marL="1118534" lvl="2" indent="-176611">
              <a:buFontTx/>
              <a:buChar char="-"/>
            </a:pPr>
            <a:r>
              <a:rPr lang="en-US" dirty="0"/>
              <a:t>Browser tool available for Edge and Chrome.</a:t>
            </a:r>
          </a:p>
          <a:p>
            <a:pPr marL="1118534" lvl="2" indent="-176611">
              <a:buFontTx/>
              <a:buChar char="-"/>
            </a:pPr>
            <a:r>
              <a:rPr lang="en-US" dirty="0"/>
              <a:t>Mobile app available for Android.</a:t>
            </a:r>
          </a:p>
          <a:p>
            <a:pPr marL="176611" indent="-176611">
              <a:buFontTx/>
              <a:buChar char="-"/>
            </a:pPr>
            <a:r>
              <a:rPr lang="en-US" b="0" baseline="0" dirty="0"/>
              <a:t>MAC has its own built in screen reader called </a:t>
            </a:r>
            <a:r>
              <a:rPr lang="en-US" b="1" baseline="0" dirty="0"/>
              <a:t>VoiceOver</a:t>
            </a:r>
            <a:r>
              <a:rPr lang="en-US" b="0" baseline="0" dirty="0"/>
              <a:t> and a magnifier app named </a:t>
            </a:r>
            <a:r>
              <a:rPr lang="en-US" b="1" baseline="0" dirty="0"/>
              <a:t>Zoom</a:t>
            </a:r>
            <a:r>
              <a:rPr lang="en-US" b="0" baseline="0" dirty="0"/>
              <a:t>.</a:t>
            </a:r>
          </a:p>
          <a:p>
            <a:pPr marL="647572" lvl="1" indent="-176611">
              <a:buFontTx/>
              <a:buChar char="-"/>
            </a:pPr>
            <a:r>
              <a:rPr lang="en-US" b="0" baseline="0" dirty="0"/>
              <a:t>Learn how to turn on and use Zoom and VoiceOver by going to the following url: </a:t>
            </a:r>
            <a:r>
              <a:rPr lang="en-US" b="0" i="1" baseline="0" dirty="0"/>
              <a:t>https://www.apple.com/accessibility/vision/</a:t>
            </a:r>
          </a:p>
          <a:p>
            <a:pPr marL="176611" indent="-176611">
              <a:buFontTx/>
              <a:buChar char="-"/>
            </a:pPr>
            <a:r>
              <a:rPr lang="en-US" b="0" baseline="0" dirty="0"/>
              <a:t>The Social Security Administration maintains the browser tool, </a:t>
            </a:r>
            <a:r>
              <a:rPr lang="en-US" b="1" baseline="0" dirty="0"/>
              <a:t>Accessible Name and Description Inspector</a:t>
            </a:r>
            <a:r>
              <a:rPr lang="en-US" b="0" baseline="0" dirty="0"/>
              <a:t> (</a:t>
            </a:r>
            <a:r>
              <a:rPr lang="en-US" b="1" baseline="0" dirty="0"/>
              <a:t>ANDI</a:t>
            </a:r>
            <a:r>
              <a:rPr lang="en-US" b="0" baseline="0" dirty="0"/>
              <a:t>).</a:t>
            </a:r>
          </a:p>
        </p:txBody>
      </p:sp>
      <p:sp>
        <p:nvSpPr>
          <p:cNvPr id="4" name="Slide Number Placeholder 3"/>
          <p:cNvSpPr>
            <a:spLocks noGrp="1"/>
          </p:cNvSpPr>
          <p:nvPr>
            <p:ph type="sldNum" sz="quarter" idx="10"/>
          </p:nvPr>
        </p:nvSpPr>
        <p:spPr/>
        <p:txBody>
          <a:bodyPr/>
          <a:lstStyle/>
          <a:p>
            <a:fld id="{37CC3A8E-AFCD-47C4-BF79-253C3959E45C}" type="slidenum">
              <a:rPr lang="en-US" smtClean="0"/>
              <a:t>19</a:t>
            </a:fld>
            <a:endParaRPr lang="en-US"/>
          </a:p>
        </p:txBody>
      </p:sp>
    </p:spTree>
    <p:extLst>
      <p:ext uri="{BB962C8B-B14F-4D97-AF65-F5344CB8AC3E}">
        <p14:creationId xmlns:p14="http://schemas.microsoft.com/office/powerpoint/2010/main" val="275694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a:t>
            </a:fld>
            <a:endParaRPr lang="en-US"/>
          </a:p>
        </p:txBody>
      </p:sp>
    </p:spTree>
    <p:extLst>
      <p:ext uri="{BB962C8B-B14F-4D97-AF65-F5344CB8AC3E}">
        <p14:creationId xmlns:p14="http://schemas.microsoft.com/office/powerpoint/2010/main" val="3854574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browsers have dev tools and almost all have some form of Accessibility tests built in. Many of these are powered by Axe created by Deque or Lighthouse, the open-source tools created by Google.</a:t>
            </a:r>
          </a:p>
        </p:txBody>
      </p:sp>
      <p:sp>
        <p:nvSpPr>
          <p:cNvPr id="4" name="Slide Number Placeholder 3"/>
          <p:cNvSpPr>
            <a:spLocks noGrp="1"/>
          </p:cNvSpPr>
          <p:nvPr>
            <p:ph type="sldNum" sz="quarter" idx="5"/>
          </p:nvPr>
        </p:nvSpPr>
        <p:spPr/>
        <p:txBody>
          <a:bodyPr/>
          <a:lstStyle/>
          <a:p>
            <a:fld id="{37CC3A8E-AFCD-47C4-BF79-253C3959E45C}" type="slidenum">
              <a:rPr lang="en-US" smtClean="0"/>
              <a:t>20</a:t>
            </a:fld>
            <a:endParaRPr lang="en-US"/>
          </a:p>
        </p:txBody>
      </p:sp>
    </p:spTree>
    <p:extLst>
      <p:ext uri="{BB962C8B-B14F-4D97-AF65-F5344CB8AC3E}">
        <p14:creationId xmlns:p14="http://schemas.microsoft.com/office/powerpoint/2010/main" val="2751433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21</a:t>
            </a:fld>
            <a:endParaRPr lang="en-US"/>
          </a:p>
        </p:txBody>
      </p:sp>
    </p:spTree>
    <p:extLst>
      <p:ext uri="{BB962C8B-B14F-4D97-AF65-F5344CB8AC3E}">
        <p14:creationId xmlns:p14="http://schemas.microsoft.com/office/powerpoint/2010/main" val="3262455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22</a:t>
            </a:fld>
            <a:endParaRPr lang="en-US"/>
          </a:p>
        </p:txBody>
      </p:sp>
    </p:spTree>
    <p:extLst>
      <p:ext uri="{BB962C8B-B14F-4D97-AF65-F5344CB8AC3E}">
        <p14:creationId xmlns:p14="http://schemas.microsoft.com/office/powerpoint/2010/main" val="27279438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dirty="0"/>
              <a:t>Contrast Checker: </a:t>
            </a:r>
            <a:r>
              <a:rPr lang="en-US" dirty="0">
                <a:hlinkClick r:id="rId3"/>
              </a:rPr>
              <a:t>https://contrastchecker.com/</a:t>
            </a:r>
            <a:endParaRPr lang="en-US" dirty="0"/>
          </a:p>
          <a:p>
            <a:pPr marL="647572" lvl="1" indent="-176611" defTabSz="941923">
              <a:buFont typeface="Arial" panose="020B0604020202020204" pitchFamily="34" charset="0"/>
              <a:buChar char="•"/>
              <a:defRPr/>
            </a:pPr>
            <a:r>
              <a:rPr lang="en-US" dirty="0"/>
              <a:t>This website allows you to compare a foreground and background color to see how well they would contrast.</a:t>
            </a:r>
          </a:p>
          <a:p>
            <a:pPr marL="176611" indent="-176611" defTabSz="941923">
              <a:buFont typeface="Arial" panose="020B0604020202020204" pitchFamily="34" charset="0"/>
              <a:buChar char="•"/>
              <a:defRPr/>
            </a:pPr>
            <a:r>
              <a:rPr lang="en-US" dirty="0"/>
              <a:t>UK Government Posters repository: </a:t>
            </a:r>
            <a:r>
              <a:rPr lang="en-US" dirty="0">
                <a:hlinkClick r:id="rId4"/>
              </a:rPr>
              <a:t>https://github.com/UKHomeOffice/posters</a:t>
            </a:r>
            <a:endParaRPr lang="en-US" dirty="0"/>
          </a:p>
          <a:p>
            <a:pPr marL="647572" lvl="1" indent="-176611" defTabSz="941923">
              <a:buFont typeface="Arial" panose="020B0604020202020204" pitchFamily="34" charset="0"/>
              <a:buChar char="•"/>
              <a:defRPr/>
            </a:pPr>
            <a:r>
              <a:rPr lang="en-US" dirty="0"/>
              <a:t>Has a bunch of posters made by the UK government, including the Accessibility posters featured in one of the later slides.</a:t>
            </a:r>
          </a:p>
          <a:p>
            <a:pPr marL="176611" indent="-176611">
              <a:buFont typeface="Arial" panose="020B0604020202020204" pitchFamily="34" charset="0"/>
              <a:buChar char="•"/>
            </a:pPr>
            <a:r>
              <a:rPr lang="en-US" dirty="0"/>
              <a:t>Chrome Spectrum Addon: </a:t>
            </a:r>
            <a:r>
              <a:rPr lang="en-US" dirty="0">
                <a:hlinkClick r:id="rId5"/>
              </a:rPr>
              <a:t>https://chrome.google.com/webstore/detail/spectrum/ofclemegkcmilinpcimpjkfhjfgmhieb?hl=en</a:t>
            </a:r>
            <a:endParaRPr lang="en-US" dirty="0"/>
          </a:p>
          <a:p>
            <a:pPr marL="647572" lvl="1" indent="-176611">
              <a:buFont typeface="Arial" panose="020B0604020202020204" pitchFamily="34" charset="0"/>
              <a:buChar char="•"/>
            </a:pPr>
            <a:r>
              <a:rPr lang="en-US" dirty="0"/>
              <a:t>This addon allows you to view any website in the way someone with various forms of color blindness would view it.</a:t>
            </a:r>
          </a:p>
          <a:p>
            <a:pPr marL="176611" indent="-176611">
              <a:buFont typeface="Arial" panose="020B0604020202020204" pitchFamily="34" charset="0"/>
              <a:buChar char="•"/>
            </a:pPr>
            <a:r>
              <a:rPr lang="en-US" dirty="0"/>
              <a:t>Section 508 Compliance Official Page: </a:t>
            </a:r>
            <a:r>
              <a:rPr lang="en-US" dirty="0">
                <a:hlinkClick r:id="rId6"/>
              </a:rPr>
              <a:t>https://www.section508.gov/</a:t>
            </a:r>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23</a:t>
            </a:fld>
            <a:endParaRPr lang="en-US"/>
          </a:p>
        </p:txBody>
      </p:sp>
    </p:spTree>
    <p:extLst>
      <p:ext uri="{BB962C8B-B14F-4D97-AF65-F5344CB8AC3E}">
        <p14:creationId xmlns:p14="http://schemas.microsoft.com/office/powerpoint/2010/main" val="16527550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24</a:t>
            </a:fld>
            <a:endParaRPr lang="en-US"/>
          </a:p>
        </p:txBody>
      </p:sp>
    </p:spTree>
    <p:extLst>
      <p:ext uri="{BB962C8B-B14F-4D97-AF65-F5344CB8AC3E}">
        <p14:creationId xmlns:p14="http://schemas.microsoft.com/office/powerpoint/2010/main" val="9182677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25</a:t>
            </a:fld>
            <a:endParaRPr lang="en-US"/>
          </a:p>
        </p:txBody>
      </p:sp>
    </p:spTree>
    <p:extLst>
      <p:ext uri="{BB962C8B-B14F-4D97-AF65-F5344CB8AC3E}">
        <p14:creationId xmlns:p14="http://schemas.microsoft.com/office/powerpoint/2010/main" val="12303232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Free app</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Available on iOS and Android devices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Connects individuals with visual accessibility needs with volunteers who can assist them.</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Over 2 million volunteers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Microsoft uses it!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26</a:t>
            </a:fld>
            <a:endParaRPr lang="en-US"/>
          </a:p>
        </p:txBody>
      </p:sp>
    </p:spTree>
    <p:extLst>
      <p:ext uri="{BB962C8B-B14F-4D97-AF65-F5344CB8AC3E}">
        <p14:creationId xmlns:p14="http://schemas.microsoft.com/office/powerpoint/2010/main" val="3624505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t>http://www.aph.org/nearby-explorer/</a:t>
            </a:r>
          </a:p>
          <a:p>
            <a:pPr marL="176611" indent="-176611" defTabSz="941923">
              <a:buFont typeface="Arial" panose="020B0604020202020204" pitchFamily="34" charset="0"/>
              <a:buChar char="•"/>
              <a:defRPr/>
            </a:pPr>
            <a:r>
              <a:rPr lang="en-US" dirty="0"/>
              <a:t>https://www.youtube.com/watch?v=zbxJHkFxPZc&amp;index=4&amp;list=PLUj6DcM1nN3Hu4j11RpBnOk30fhGKov4l</a:t>
            </a:r>
          </a:p>
          <a:p>
            <a:pPr marL="176611" indent="-176611">
              <a:buFont typeface="Arial" panose="020B0604020202020204" pitchFamily="34" charset="0"/>
              <a:buChar char="•"/>
            </a:pPr>
            <a:r>
              <a:rPr lang="en-US" dirty="0">
                <a:solidFill>
                  <a:srgbClr val="FFFFFF"/>
                </a:solidFill>
              </a:rPr>
              <a:t>APH received a grant from the city of Louisville.</a:t>
            </a:r>
          </a:p>
          <a:p>
            <a:pPr marL="176611" indent="-176611">
              <a:buFont typeface="Arial" panose="020B0604020202020204" pitchFamily="34" charset="0"/>
              <a:buChar char="•"/>
            </a:pPr>
            <a:r>
              <a:rPr lang="en-US" dirty="0">
                <a:solidFill>
                  <a:srgbClr val="FFFFFF"/>
                </a:solidFill>
              </a:rPr>
              <a:t>APH is working to make cities more accessible.</a:t>
            </a:r>
          </a:p>
          <a:p>
            <a:pPr marL="176611" indent="-176611">
              <a:buFont typeface="Arial" panose="020B0604020202020204" pitchFamily="34" charset="0"/>
              <a:buChar char="•"/>
            </a:pPr>
            <a:r>
              <a:rPr lang="en-US" dirty="0">
                <a:solidFill>
                  <a:srgbClr val="FFFFFF"/>
                </a:solidFill>
              </a:rPr>
              <a:t>Uses beacons placed throughout buildings combined with an app on your mobile device.</a:t>
            </a:r>
          </a:p>
          <a:p>
            <a:pPr marL="176611" indent="-176611">
              <a:buFont typeface="Arial" panose="020B0604020202020204" pitchFamily="34" charset="0"/>
              <a:buChar char="•"/>
            </a:pPr>
            <a:r>
              <a:rPr lang="en-US" dirty="0">
                <a:solidFill>
                  <a:srgbClr val="FFFFFF"/>
                </a:solidFill>
              </a:rPr>
              <a:t>Has already been set up in multiple locations.</a:t>
            </a:r>
          </a:p>
        </p:txBody>
      </p:sp>
      <p:sp>
        <p:nvSpPr>
          <p:cNvPr id="4" name="Slide Number Placeholder 3"/>
          <p:cNvSpPr>
            <a:spLocks noGrp="1"/>
          </p:cNvSpPr>
          <p:nvPr>
            <p:ph type="sldNum" sz="quarter" idx="10"/>
          </p:nvPr>
        </p:nvSpPr>
        <p:spPr/>
        <p:txBody>
          <a:bodyPr/>
          <a:lstStyle/>
          <a:p>
            <a:fld id="{37CC3A8E-AFCD-47C4-BF79-253C3959E45C}" type="slidenum">
              <a:rPr lang="en-US" smtClean="0"/>
              <a:t>27</a:t>
            </a:fld>
            <a:endParaRPr lang="en-US"/>
          </a:p>
        </p:txBody>
      </p:sp>
    </p:spTree>
    <p:extLst>
      <p:ext uri="{BB962C8B-B14F-4D97-AF65-F5344CB8AC3E}">
        <p14:creationId xmlns:p14="http://schemas.microsoft.com/office/powerpoint/2010/main" val="27208312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28</a:t>
            </a:fld>
            <a:endParaRPr lang="en-US"/>
          </a:p>
        </p:txBody>
      </p:sp>
    </p:spTree>
    <p:extLst>
      <p:ext uri="{BB962C8B-B14F-4D97-AF65-F5344CB8AC3E}">
        <p14:creationId xmlns:p14="http://schemas.microsoft.com/office/powerpoint/2010/main" val="3509229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solidFill>
                  <a:srgbClr val="FFFFFF"/>
                </a:solidFill>
              </a:rPr>
              <a:t>Information on Code Jumper can be found at: </a:t>
            </a:r>
            <a:r>
              <a:rPr lang="en-US" dirty="0">
                <a:solidFill>
                  <a:srgbClr val="FFFFFF"/>
                </a:solidFill>
                <a:hlinkClick r:id="rId3"/>
              </a:rPr>
              <a:t>https://codejumper.com/</a:t>
            </a:r>
            <a:endParaRPr lang="en-US" dirty="0">
              <a:solidFill>
                <a:srgbClr val="FFFFFF"/>
              </a:solidFill>
            </a:endParaRPr>
          </a:p>
          <a:p>
            <a:pPr marL="176611" indent="-176611">
              <a:buFont typeface="Arial" panose="020B0604020202020204" pitchFamily="34" charset="0"/>
              <a:buChar char="•"/>
            </a:pPr>
            <a:r>
              <a:rPr lang="en-US" dirty="0">
                <a:solidFill>
                  <a:srgbClr val="FFFFFF"/>
                </a:solidFill>
              </a:rPr>
              <a:t>Code Jumper was developed by Microsoft and is distributed by the American Printing House for the Blind.</a:t>
            </a:r>
          </a:p>
          <a:p>
            <a:pPr marL="176611" indent="-176611">
              <a:buFont typeface="Arial" panose="020B0604020202020204" pitchFamily="34" charset="0"/>
              <a:buChar char="•"/>
            </a:pPr>
            <a:r>
              <a:rPr lang="en-US" dirty="0">
                <a:solidFill>
                  <a:srgbClr val="FFFFFF"/>
                </a:solidFill>
              </a:rPr>
              <a:t>Teaches students about programming using tactile buttons, knobs, and more that they can easily interact with.</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29</a:t>
            </a:fld>
            <a:endParaRPr lang="en-US"/>
          </a:p>
        </p:txBody>
      </p:sp>
    </p:spTree>
    <p:extLst>
      <p:ext uri="{BB962C8B-B14F-4D97-AF65-F5344CB8AC3E}">
        <p14:creationId xmlns:p14="http://schemas.microsoft.com/office/powerpoint/2010/main" val="3313831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Elizabeth, Beth, Liz, or whatever… really I don’t care.</a:t>
            </a:r>
          </a:p>
          <a:p>
            <a:r>
              <a:rPr lang="en-US" dirty="0"/>
              <a:t>Graduated</a:t>
            </a:r>
            <a:r>
              <a:rPr lang="en-US" baseline="0" dirty="0"/>
              <a:t> from WKU with a BA in Sociology and a minor in Criminology (because I am a huge </a:t>
            </a:r>
            <a:r>
              <a:rPr lang="en-US" baseline="0" dirty="0" err="1"/>
              <a:t>Tru</a:t>
            </a:r>
            <a:r>
              <a:rPr lang="en-US" baseline="0" dirty="0"/>
              <a:t> Crime fan on top of being a techie and a gamer).</a:t>
            </a:r>
          </a:p>
          <a:p>
            <a:r>
              <a:rPr lang="en-US" baseline="0" dirty="0"/>
              <a:t>Graduate of the Code Louisville, a non-profit, programming bootcamp.</a:t>
            </a:r>
          </a:p>
          <a:p>
            <a:r>
              <a:rPr lang="en-US" baseline="0" dirty="0"/>
              <a:t>I also love traveling. I’ve been to Japan twice, once as a student for 4 months, and once as a tourist for a month. I have also been to Amsterdam.</a:t>
            </a:r>
          </a:p>
          <a:p>
            <a:r>
              <a:rPr lang="en-US" baseline="0" dirty="0"/>
              <a:t>I have spoken at numerous conferences and tech meetups on topics relating to Accessibility. The picture on this slide is from Code </a:t>
            </a:r>
            <a:r>
              <a:rPr lang="en-US" baseline="0" dirty="0" err="1"/>
              <a:t>PaLOUsa</a:t>
            </a:r>
            <a:r>
              <a:rPr lang="en-US" baseline="0" dirty="0"/>
              <a:t> 2019 when I last presented for a conference. Pictured from left to right is:</a:t>
            </a:r>
          </a:p>
          <a:p>
            <a:pPr marL="176611" indent="-176611">
              <a:buFont typeface="Arial" panose="020B0604020202020204" pitchFamily="34" charset="0"/>
              <a:buChar char="•"/>
            </a:pPr>
            <a:r>
              <a:rPr lang="en-US" b="1" baseline="0" dirty="0" err="1"/>
              <a:t>Gianujo</a:t>
            </a:r>
            <a:r>
              <a:rPr lang="en-US" b="1" baseline="0" dirty="0"/>
              <a:t> </a:t>
            </a:r>
            <a:r>
              <a:rPr lang="en-US" b="1" baseline="0" dirty="0" err="1"/>
              <a:t>Rabellino</a:t>
            </a:r>
            <a:r>
              <a:rPr lang="en-US" baseline="0" dirty="0"/>
              <a:t>, Director of Accessibility and Inner Source for the </a:t>
            </a:r>
            <a:r>
              <a:rPr lang="en-US" baseline="0" dirty="0" err="1"/>
              <a:t>Cloud+AI</a:t>
            </a:r>
            <a:r>
              <a:rPr lang="en-US" baseline="0" dirty="0"/>
              <a:t> Division at Microsoft</a:t>
            </a:r>
          </a:p>
          <a:p>
            <a:pPr marL="176611" indent="-176611">
              <a:buFont typeface="Arial" panose="020B0604020202020204" pitchFamily="34" charset="0"/>
              <a:buChar char="•"/>
            </a:pPr>
            <a:r>
              <a:rPr lang="en-US" b="1" baseline="0" dirty="0"/>
              <a:t>Me</a:t>
            </a:r>
          </a:p>
          <a:p>
            <a:pPr marL="176611" indent="-176611" defTabSz="941923">
              <a:buFont typeface="Arial" panose="020B0604020202020204" pitchFamily="34" charset="0"/>
              <a:buChar char="•"/>
            </a:pPr>
            <a:r>
              <a:rPr lang="en-US" b="1" dirty="0"/>
              <a:t>Sarah Higley</a:t>
            </a:r>
            <a:r>
              <a:rPr lang="en-US" dirty="0"/>
              <a:t>, Microsoft Software Development Engineer and Accessibility Advocate</a:t>
            </a:r>
          </a:p>
          <a:p>
            <a:pPr marL="176611" indent="-176611" defTabSz="941923">
              <a:buFont typeface="Arial" panose="020B0604020202020204" pitchFamily="34" charset="0"/>
              <a:buChar char="•"/>
            </a:pPr>
            <a:r>
              <a:rPr lang="en-US" b="1" dirty="0"/>
              <a:t>Louise Ries</a:t>
            </a:r>
            <a:r>
              <a:rPr lang="en-US" dirty="0"/>
              <a:t>, former Software Development Engineer at CloudFit Software</a:t>
            </a:r>
            <a:endParaRPr lang="en-US" baseline="0" dirty="0"/>
          </a:p>
          <a:p>
            <a:r>
              <a:rPr lang="en-US" baseline="0" dirty="0"/>
              <a:t>Accessibility is a passion for me that I plan to make an increasing part of my career going forward.</a:t>
            </a:r>
          </a:p>
        </p:txBody>
      </p:sp>
      <p:sp>
        <p:nvSpPr>
          <p:cNvPr id="4" name="Slide Number Placeholder 3"/>
          <p:cNvSpPr>
            <a:spLocks noGrp="1"/>
          </p:cNvSpPr>
          <p:nvPr>
            <p:ph type="sldNum" sz="quarter" idx="10"/>
          </p:nvPr>
        </p:nvSpPr>
        <p:spPr/>
        <p:txBody>
          <a:bodyPr/>
          <a:lstStyle/>
          <a:p>
            <a:fld id="{37CC3A8E-AFCD-47C4-BF79-253C3959E45C}" type="slidenum">
              <a:rPr lang="en-US" smtClean="0"/>
              <a:t>3</a:t>
            </a:fld>
            <a:endParaRPr lang="en-US"/>
          </a:p>
        </p:txBody>
      </p:sp>
    </p:spTree>
    <p:extLst>
      <p:ext uri="{BB962C8B-B14F-4D97-AF65-F5344CB8AC3E}">
        <p14:creationId xmlns:p14="http://schemas.microsoft.com/office/powerpoint/2010/main" val="1368222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Microsoft Adaptive Controller and attachments can be found at </a:t>
            </a:r>
            <a:r>
              <a:rPr lang="en-US" dirty="0">
                <a:hlinkClick r:id="rId3"/>
              </a:rPr>
              <a:t>https://www.xbox.com/en-US/xbox-one/accessories/controllers/xbox-adaptive-controller</a:t>
            </a:r>
            <a:r>
              <a:rPr lang="en-US" dirty="0"/>
              <a: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30</a:t>
            </a:fld>
            <a:endParaRPr lang="en-US"/>
          </a:p>
        </p:txBody>
      </p:sp>
    </p:spTree>
    <p:extLst>
      <p:ext uri="{BB962C8B-B14F-4D97-AF65-F5344CB8AC3E}">
        <p14:creationId xmlns:p14="http://schemas.microsoft.com/office/powerpoint/2010/main" val="1518398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4</a:t>
            </a:fld>
            <a:endParaRPr lang="en-US"/>
          </a:p>
        </p:txBody>
      </p:sp>
    </p:spTree>
    <p:extLst>
      <p:ext uri="{BB962C8B-B14F-4D97-AF65-F5344CB8AC3E}">
        <p14:creationId xmlns:p14="http://schemas.microsoft.com/office/powerpoint/2010/main" val="528840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a former employee of the American Printing House for the Blind where I worked as internal technical support handling network administration, desktop support, and more. This is where my understanding of Accessibility was strengthened.</a:t>
            </a:r>
          </a:p>
          <a:p>
            <a:endParaRPr lang="en-US" dirty="0"/>
          </a:p>
          <a:p>
            <a:r>
              <a:rPr lang="en-US" dirty="0"/>
              <a:t>The American Printing House for the Blind (APH) is the world’s largest nonprofit organization creating educational, workplace, and independent living products and services for people who are visually impaired.</a:t>
            </a:r>
          </a:p>
          <a:p>
            <a:endParaRPr lang="en-US" dirty="0"/>
          </a:p>
          <a:p>
            <a:r>
              <a:rPr lang="en-US" dirty="0"/>
              <a:t>APH received a federal mandate in 1879 when the Congress of the United States passed the Act to Promote the Education of the Blind. This act designates APH as the official supplier of educational materials to all students in the U.S. who meet the definition of blindness and are working at less than college level.</a:t>
            </a:r>
          </a:p>
          <a:p>
            <a:endParaRPr lang="en-US" dirty="0"/>
          </a:p>
          <a:p>
            <a:r>
              <a:rPr lang="en-US" dirty="0"/>
              <a:t>APH does produce many printed products including tests, textbooks, and regular books in braille and large print. We also produce recorded versions and computer file versions done in regular text or braille.</a:t>
            </a:r>
          </a:p>
        </p:txBody>
      </p:sp>
      <p:sp>
        <p:nvSpPr>
          <p:cNvPr id="4" name="Slide Number Placeholder 3"/>
          <p:cNvSpPr>
            <a:spLocks noGrp="1"/>
          </p:cNvSpPr>
          <p:nvPr>
            <p:ph type="sldNum" sz="quarter" idx="10"/>
          </p:nvPr>
        </p:nvSpPr>
        <p:spPr/>
        <p:txBody>
          <a:bodyPr/>
          <a:lstStyle/>
          <a:p>
            <a:fld id="{37CC3A8E-AFCD-47C4-BF79-253C3959E45C}" type="slidenum">
              <a:rPr lang="en-US" smtClean="0"/>
              <a:t>5</a:t>
            </a:fld>
            <a:endParaRPr lang="en-US"/>
          </a:p>
        </p:txBody>
      </p:sp>
    </p:spTree>
    <p:extLst>
      <p:ext uri="{BB962C8B-B14F-4D97-AF65-F5344CB8AC3E}">
        <p14:creationId xmlns:p14="http://schemas.microsoft.com/office/powerpoint/2010/main" val="2430868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Disability </a:t>
            </a:r>
            <a:r>
              <a:rPr lang="en-US" b="0" dirty="0"/>
              <a:t>can be thought of as a mismatch between an individual’s ability and the environment they are interacting with.</a:t>
            </a:r>
          </a:p>
          <a:p>
            <a:r>
              <a:rPr lang="en-US" b="1" dirty="0"/>
              <a:t>Accessibility </a:t>
            </a:r>
            <a:r>
              <a:rPr lang="en-US" b="0" dirty="0"/>
              <a:t>is the ability to </a:t>
            </a:r>
            <a:endParaRPr lang="en-US" b="1" dirty="0"/>
          </a:p>
          <a:p>
            <a:pPr marL="176611" indent="-176611">
              <a:buFont typeface="Arial" panose="020B0604020202020204" pitchFamily="34" charset="0"/>
              <a:buChar char="•"/>
            </a:pPr>
            <a:r>
              <a:rPr lang="en-US" dirty="0"/>
              <a:t>Ensuring everyone has equal access to the resources they need to work, learn, and experience life.</a:t>
            </a:r>
          </a:p>
          <a:p>
            <a:pPr marL="176611" indent="-176611">
              <a:buFont typeface="Arial" panose="020B0604020202020204" pitchFamily="34" charset="0"/>
              <a:buChar char="•"/>
            </a:pPr>
            <a:r>
              <a:rPr lang="en-US" dirty="0"/>
              <a:t>Ensuring equal access to information.</a:t>
            </a:r>
          </a:p>
          <a:p>
            <a:pPr marL="176611" indent="-176611">
              <a:buFont typeface="Arial" panose="020B0604020202020204" pitchFamily="34" charset="0"/>
              <a:buChar char="•"/>
            </a:pPr>
            <a:r>
              <a:rPr lang="en-US" dirty="0"/>
              <a:t>Allow people to have independence in daily activities.</a:t>
            </a:r>
          </a:p>
          <a:p>
            <a:endParaRPr lang="en-US" dirty="0"/>
          </a:p>
          <a:p>
            <a:r>
              <a:rPr lang="en-US" dirty="0"/>
              <a:t>Former bullet points on the slide:</a:t>
            </a:r>
          </a:p>
          <a:p>
            <a:pPr marL="176611" indent="-176611">
              <a:buFont typeface="Arial" panose="020B0604020202020204" pitchFamily="34" charset="0"/>
              <a:buChar char="•"/>
            </a:pPr>
            <a:r>
              <a:rPr lang="en-US" dirty="0">
                <a:solidFill>
                  <a:srgbClr val="FFFFFF"/>
                </a:solidFill>
              </a:rPr>
              <a:t>Inclusive</a:t>
            </a:r>
          </a:p>
          <a:p>
            <a:pPr marL="176611" indent="-176611">
              <a:buFont typeface="Arial" panose="020B0604020202020204" pitchFamily="34" charset="0"/>
              <a:buChar char="•"/>
            </a:pPr>
            <a:r>
              <a:rPr lang="en-US" dirty="0">
                <a:solidFill>
                  <a:srgbClr val="FFFFFF"/>
                </a:solidFill>
              </a:rPr>
              <a:t>Similar experience</a:t>
            </a:r>
          </a:p>
          <a:p>
            <a:pPr marL="176611" indent="-176611">
              <a:buFont typeface="Arial" panose="020B0604020202020204" pitchFamily="34" charset="0"/>
              <a:buChar char="•"/>
            </a:pPr>
            <a:r>
              <a:rPr lang="en-US" dirty="0">
                <a:solidFill>
                  <a:srgbClr val="FFFFFF"/>
                </a:solidFill>
              </a:rPr>
              <a:t>Independent living</a:t>
            </a:r>
          </a:p>
        </p:txBody>
      </p:sp>
      <p:sp>
        <p:nvSpPr>
          <p:cNvPr id="4" name="Slide Number Placeholder 3"/>
          <p:cNvSpPr>
            <a:spLocks noGrp="1"/>
          </p:cNvSpPr>
          <p:nvPr>
            <p:ph type="sldNum" sz="quarter" idx="10"/>
          </p:nvPr>
        </p:nvSpPr>
        <p:spPr/>
        <p:txBody>
          <a:bodyPr/>
          <a:lstStyle/>
          <a:p>
            <a:fld id="{37CC3A8E-AFCD-47C4-BF79-253C3959E45C}" type="slidenum">
              <a:rPr lang="en-US" smtClean="0"/>
              <a:t>6</a:t>
            </a:fld>
            <a:endParaRPr lang="en-US"/>
          </a:p>
        </p:txBody>
      </p:sp>
    </p:spTree>
    <p:extLst>
      <p:ext uri="{BB962C8B-B14F-4D97-AF65-F5344CB8AC3E}">
        <p14:creationId xmlns:p14="http://schemas.microsoft.com/office/powerpoint/2010/main" val="769796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“To people without sight </a:t>
            </a:r>
            <a:r>
              <a:rPr lang="en-US" i="1" dirty="0"/>
              <a:t>The Reader’s Digest</a:t>
            </a:r>
            <a:r>
              <a:rPr lang="en-US" dirty="0"/>
              <a:t> is like a wonderful friend who fills their hands with the treasures of instructive talk and world-wide news. For a few days each month, I am surrounded by…the full, surging life of the world.” </a:t>
            </a:r>
            <a:br>
              <a:rPr lang="en-US" dirty="0"/>
            </a:br>
            <a:r>
              <a:rPr lang="en-US" dirty="0"/>
              <a:t>—Helen Keller</a:t>
            </a:r>
          </a:p>
          <a:p>
            <a:endParaRPr lang="en-US" dirty="0"/>
          </a:p>
          <a:p>
            <a:pPr defTabSz="941923">
              <a:defRPr/>
            </a:pPr>
            <a:r>
              <a:rPr lang="en-US" dirty="0"/>
              <a:t>Accessibility allows people to be active participants in society instead of just wall flowers.</a:t>
            </a:r>
          </a:p>
          <a:p>
            <a:endParaRPr lang="en-US" dirty="0"/>
          </a:p>
          <a:p>
            <a:r>
              <a:rPr lang="en-US" dirty="0"/>
              <a:t>Accessibility opens the world to all, and in doing so it helps to make the world better for everyone. Equal access to information and life experiences, allows everyone to have a better understanding of the world around them. It allows people to better relate to one another. It allows them to make more informed decisions that benefit themselves and the world around them. It allows them to be more independent. All this helps to increase the chances for healthier individuals and a healthier society.</a:t>
            </a:r>
          </a:p>
          <a:p>
            <a:endParaRPr lang="en-US" b="1" dirty="0"/>
          </a:p>
          <a:p>
            <a:r>
              <a:rPr lang="en-US" b="1" dirty="0"/>
              <a:t>The following post does a good job of highlighting the importance of Accessibility </a:t>
            </a:r>
            <a:r>
              <a:rPr lang="en-US" dirty="0"/>
              <a:t>(further details after the link below):</a:t>
            </a:r>
          </a:p>
          <a:p>
            <a:r>
              <a:rPr lang="en-US" dirty="0"/>
              <a:t>https://</a:t>
            </a:r>
            <a:r>
              <a:rPr lang="en-US" dirty="0" err="1"/>
              <a:t>www.linkedin.com</a:t>
            </a:r>
            <a:r>
              <a:rPr lang="en-US" dirty="0"/>
              <a:t>/posts/alexanderhauerslevjensen_tech4good-a11y-accessibility-activity-6563069172622868480-yjKP</a:t>
            </a:r>
          </a:p>
          <a:p>
            <a:r>
              <a:rPr lang="en-US" dirty="0"/>
              <a:t>In the above linked post, the user described how they were able to use an app for those with visual accessibility needs to visit the grave of his father on his own.</a:t>
            </a:r>
          </a:p>
          <a:p>
            <a:endParaRPr lang="en-US" dirty="0"/>
          </a:p>
          <a:p>
            <a:r>
              <a:rPr lang="en-US" b="1" dirty="0"/>
              <a:t>Example of issues one might experience with filling out inaccessible forms: </a:t>
            </a:r>
            <a:r>
              <a:rPr lang="en-US" dirty="0"/>
              <a:t>https://youtu.be/-O5b529V96g?t=1593</a:t>
            </a:r>
          </a:p>
          <a:p>
            <a:endParaRPr lang="en-US" dirty="0"/>
          </a:p>
          <a:p>
            <a:pPr defTabSz="941923">
              <a:defRPr/>
            </a:pPr>
            <a:r>
              <a:rPr lang="en-US" dirty="0"/>
              <a:t>Bullet points I previously had on this slide:</a:t>
            </a:r>
          </a:p>
          <a:p>
            <a:pPr marL="176611" indent="-176611">
              <a:buFont typeface="Arial" panose="020B0604020202020204" pitchFamily="34" charset="0"/>
              <a:buChar char="•"/>
            </a:pPr>
            <a:r>
              <a:rPr lang="en-US" dirty="0">
                <a:solidFill>
                  <a:srgbClr val="FFFFFF"/>
                </a:solidFill>
              </a:rPr>
              <a:t>Helps everyone</a:t>
            </a:r>
          </a:p>
          <a:p>
            <a:pPr marL="176611" indent="-176611">
              <a:buFont typeface="Arial" panose="020B0604020202020204" pitchFamily="34" charset="0"/>
              <a:buChar char="•"/>
            </a:pPr>
            <a:r>
              <a:rPr lang="en-US" dirty="0">
                <a:solidFill>
                  <a:srgbClr val="FFFFFF"/>
                </a:solidFill>
              </a:rPr>
              <a:t>Informed decisions</a:t>
            </a:r>
          </a:p>
          <a:p>
            <a:pPr marL="176611" indent="-176611">
              <a:buFont typeface="Arial" panose="020B0604020202020204" pitchFamily="34" charset="0"/>
              <a:buChar char="•"/>
            </a:pPr>
            <a:r>
              <a:rPr lang="en-US" dirty="0">
                <a:solidFill>
                  <a:srgbClr val="FFFFFF"/>
                </a:solidFill>
              </a:rPr>
              <a:t>Healthier individuals </a:t>
            </a:r>
          </a:p>
          <a:p>
            <a:pPr marL="176611" indent="-176611">
              <a:buFont typeface="Arial" panose="020B0604020202020204" pitchFamily="34" charset="0"/>
              <a:buChar char="•"/>
            </a:pPr>
            <a:r>
              <a:rPr lang="en-US" dirty="0">
                <a:solidFill>
                  <a:srgbClr val="FFFFFF"/>
                </a:solidFill>
              </a:rPr>
              <a:t>Healthier society</a:t>
            </a:r>
          </a:p>
          <a:p>
            <a:pPr marL="176611" indent="-176611">
              <a:buFont typeface="Arial" panose="020B0604020202020204" pitchFamily="34" charset="0"/>
              <a:buChar char="•"/>
            </a:pPr>
            <a:r>
              <a:rPr lang="en-US" dirty="0">
                <a:solidFill>
                  <a:srgbClr val="FFFFFF"/>
                </a:solidFill>
              </a:rPr>
              <a:t>Independent living</a:t>
            </a: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7</a:t>
            </a:fld>
            <a:endParaRPr lang="en-US"/>
          </a:p>
        </p:txBody>
      </p:sp>
    </p:spTree>
    <p:extLst>
      <p:ext uri="{BB962C8B-B14F-4D97-AF65-F5344CB8AC3E}">
        <p14:creationId xmlns:p14="http://schemas.microsoft.com/office/powerpoint/2010/main" val="3452938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8</a:t>
            </a:fld>
            <a:endParaRPr lang="en-US"/>
          </a:p>
        </p:txBody>
      </p:sp>
    </p:spTree>
    <p:extLst>
      <p:ext uri="{BB962C8B-B14F-4D97-AF65-F5344CB8AC3E}">
        <p14:creationId xmlns:p14="http://schemas.microsoft.com/office/powerpoint/2010/main" val="3886714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Legally Blind </a:t>
            </a:r>
            <a:r>
              <a:rPr lang="en-US" dirty="0"/>
              <a:t>is a level of vision loss that has been </a:t>
            </a:r>
            <a:r>
              <a:rPr lang="en-US" b="1" dirty="0"/>
              <a:t>legally</a:t>
            </a:r>
            <a:r>
              <a:rPr lang="en-US" dirty="0"/>
              <a:t> defined to determine eligibility for benefits. In the United States, this refers to a medically diagnosed central visual acuity of 20/200 or less in the better eye with the best possible correction, and/or a visual field of 20 degrees or less.</a:t>
            </a:r>
          </a:p>
          <a:p>
            <a:endParaRPr lang="en-US" dirty="0"/>
          </a:p>
          <a:p>
            <a:pPr defTabSz="941923">
              <a:defRPr/>
            </a:pPr>
            <a:r>
              <a:rPr lang="en-US" dirty="0"/>
              <a:t>Random tags placed by some WYSIWYG interfaces, and CSS tags that don’t make sense. (i.e. SharePoint)</a:t>
            </a:r>
          </a:p>
          <a:p>
            <a:pPr defTabSz="941923">
              <a:defRPr/>
            </a:pPr>
            <a:endParaRPr lang="en-US" dirty="0"/>
          </a:p>
          <a:p>
            <a:r>
              <a:rPr lang="en-US" dirty="0"/>
              <a:t>Lack of alt text or other code that helps makes object identifiable.</a:t>
            </a:r>
          </a:p>
          <a:p>
            <a:r>
              <a:rPr lang="en-US" dirty="0"/>
              <a:t>Unclear descriptions when things are read out.</a:t>
            </a:r>
          </a:p>
          <a:p>
            <a:endParaRPr lang="en-US" dirty="0"/>
          </a:p>
          <a:p>
            <a:r>
              <a:rPr lang="en-US" dirty="0"/>
              <a:t>Things that hurt visual Accessibility include:</a:t>
            </a:r>
          </a:p>
          <a:p>
            <a:pPr marL="176611" indent="-176611">
              <a:buFont typeface="Arial" panose="020B0604020202020204" pitchFamily="34" charset="0"/>
              <a:buChar char="•"/>
            </a:pPr>
            <a:r>
              <a:rPr lang="en-US" dirty="0">
                <a:solidFill>
                  <a:srgbClr val="FFFFFF"/>
                </a:solidFill>
              </a:rPr>
              <a:t>Lack of alt text on images</a:t>
            </a:r>
          </a:p>
          <a:p>
            <a:pPr marL="176611" indent="-176611">
              <a:buFont typeface="Arial" panose="020B0604020202020204" pitchFamily="34" charset="0"/>
              <a:buChar char="•"/>
            </a:pPr>
            <a:r>
              <a:rPr lang="en-US" dirty="0">
                <a:solidFill>
                  <a:srgbClr val="FFFFFF"/>
                </a:solidFill>
              </a:rPr>
              <a:t>Bad style formatting in code</a:t>
            </a:r>
          </a:p>
          <a:p>
            <a:pPr marL="176611" indent="-176611">
              <a:buFont typeface="Arial" panose="020B0604020202020204" pitchFamily="34" charset="0"/>
              <a:buChar char="•"/>
            </a:pPr>
            <a:r>
              <a:rPr lang="en-US" dirty="0">
                <a:solidFill>
                  <a:srgbClr val="FFFFFF"/>
                </a:solidFill>
              </a:rPr>
              <a:t>Poor navigation</a:t>
            </a:r>
          </a:p>
          <a:p>
            <a:pPr marL="176611" indent="-176611">
              <a:buFont typeface="Arial" panose="020B0604020202020204" pitchFamily="34" charset="0"/>
              <a:buChar char="•"/>
            </a:pPr>
            <a:r>
              <a:rPr lang="en-US" dirty="0">
                <a:solidFill>
                  <a:srgbClr val="FFFFFF"/>
                </a:solidFill>
              </a:rPr>
              <a:t>Poor wording</a:t>
            </a:r>
          </a:p>
          <a:p>
            <a:pPr marL="176611" indent="-176611">
              <a:buFont typeface="Arial" panose="020B0604020202020204" pitchFamily="34" charset="0"/>
              <a:buChar char="•"/>
            </a:pPr>
            <a:r>
              <a:rPr lang="en-US" dirty="0">
                <a:solidFill>
                  <a:srgbClr val="FFFFFF"/>
                </a:solidFill>
              </a:rPr>
              <a:t>Poor contrast</a:t>
            </a:r>
          </a:p>
          <a:p>
            <a:pPr marL="176611" indent="-176611">
              <a:buFont typeface="Arial" panose="020B0604020202020204" pitchFamily="34" charset="0"/>
              <a:buChar char="•"/>
            </a:pPr>
            <a:r>
              <a:rPr lang="en-US" dirty="0">
                <a:solidFill>
                  <a:srgbClr val="FFFFFF"/>
                </a:solidFill>
              </a:rPr>
              <a:t>No audio indication</a:t>
            </a:r>
          </a:p>
          <a:p>
            <a:endParaRPr lang="en-US" dirty="0"/>
          </a:p>
          <a:p>
            <a:pPr defTabSz="941923">
              <a:defRPr/>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9</a:t>
            </a:fld>
            <a:endParaRPr lang="en-US"/>
          </a:p>
        </p:txBody>
      </p:sp>
    </p:spTree>
    <p:extLst>
      <p:ext uri="{BB962C8B-B14F-4D97-AF65-F5344CB8AC3E}">
        <p14:creationId xmlns:p14="http://schemas.microsoft.com/office/powerpoint/2010/main" val="333251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3" Type="http://schemas.openxmlformats.org/officeDocument/2006/relationships/hyperlink" Target="mailto:egray@corgidev.com"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hyperlink" Target="https://github.com/UKHomeOffice/posters/tree/master/accessibility" TargetMode="External"/><Relationship Id="rId5" Type="http://schemas.openxmlformats.org/officeDocument/2006/relationships/image" Target="../media/image41.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dhs.gov/trusted-teste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18" Type="http://schemas.openxmlformats.org/officeDocument/2006/relationships/image" Target="../media/image21.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5.png"/><Relationship Id="rId17" Type="http://schemas.openxmlformats.org/officeDocument/2006/relationships/image" Target="../media/image20.svg"/><Relationship Id="rId2" Type="http://schemas.openxmlformats.org/officeDocument/2006/relationships/notesSlide" Target="../notesSlides/notesSlide8.xml"/><Relationship Id="rId16"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14.svg"/><Relationship Id="rId5" Type="http://schemas.openxmlformats.org/officeDocument/2006/relationships/diagramQuickStyle" Target="../diagrams/quickStyle1.xml"/><Relationship Id="rId15" Type="http://schemas.openxmlformats.org/officeDocument/2006/relationships/image" Target="../media/image18.svg"/><Relationship Id="rId10" Type="http://schemas.openxmlformats.org/officeDocument/2006/relationships/image" Target="../media/image13.png"/><Relationship Id="rId19" Type="http://schemas.openxmlformats.org/officeDocument/2006/relationships/image" Target="../media/image22.svg"/><Relationship Id="rId4" Type="http://schemas.openxmlformats.org/officeDocument/2006/relationships/diagramLayout" Target="../diagrams/layout1.xml"/><Relationship Id="rId9" Type="http://schemas.openxmlformats.org/officeDocument/2006/relationships/image" Target="../media/image12.svg"/><Relationship Id="rId1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List of Code PaLOUsa 2021 Sponsors. See slide notes for full list.">
            <a:extLst>
              <a:ext uri="{FF2B5EF4-FFF2-40B4-BE49-F238E27FC236}">
                <a16:creationId xmlns:a16="http://schemas.microsoft.com/office/drawing/2014/main" id="{7D0CBA88-F105-3B4D-849E-6EEF08A5400D}"/>
              </a:ext>
            </a:extLst>
          </p:cNvPr>
          <p:cNvPicPr>
            <a:picLocks noChangeAspect="1"/>
          </p:cNvPicPr>
          <p:nvPr/>
        </p:nvPicPr>
        <p:blipFill>
          <a:blip r:embed="rId3"/>
          <a:stretch>
            <a:fillRect/>
          </a:stretch>
        </p:blipFill>
        <p:spPr>
          <a:xfrm>
            <a:off x="1098550" y="487904"/>
            <a:ext cx="9927259" cy="6370096"/>
          </a:xfrm>
          <a:prstGeom prst="rect">
            <a:avLst/>
          </a:prstGeom>
        </p:spPr>
      </p:pic>
      <p:sp>
        <p:nvSpPr>
          <p:cNvPr id="2" name="TextBox 1">
            <a:extLst>
              <a:ext uri="{FF2B5EF4-FFF2-40B4-BE49-F238E27FC236}">
                <a16:creationId xmlns:a16="http://schemas.microsoft.com/office/drawing/2014/main" id="{02597477-7CFC-47E5-BAA8-298DB53F0E03}"/>
              </a:ext>
            </a:extLst>
          </p:cNvPr>
          <p:cNvSpPr txBox="1"/>
          <p:nvPr/>
        </p:nvSpPr>
        <p:spPr>
          <a:xfrm>
            <a:off x="371475" y="118572"/>
            <a:ext cx="3943350" cy="369332"/>
          </a:xfrm>
          <a:prstGeom prst="rect">
            <a:avLst/>
          </a:prstGeom>
          <a:noFill/>
        </p:spPr>
        <p:txBody>
          <a:bodyPr wrap="square" rtlCol="0">
            <a:spAutoFit/>
          </a:bodyPr>
          <a:lstStyle/>
          <a:p>
            <a:r>
              <a:rPr lang="en-US" b="1" dirty="0">
                <a:latin typeface="+mj-lt"/>
              </a:rPr>
              <a:t>Code </a:t>
            </a:r>
            <a:r>
              <a:rPr lang="en-US" b="1" dirty="0" err="1">
                <a:latin typeface="+mj-lt"/>
              </a:rPr>
              <a:t>PaLOUsa</a:t>
            </a:r>
            <a:r>
              <a:rPr lang="en-US" b="1" dirty="0">
                <a:latin typeface="+mj-lt"/>
              </a:rPr>
              <a:t> 2021 Sponsors</a:t>
            </a:r>
          </a:p>
        </p:txBody>
      </p:sp>
    </p:spTree>
    <p:extLst>
      <p:ext uri="{BB962C8B-B14F-4D97-AF65-F5344CB8AC3E}">
        <p14:creationId xmlns:p14="http://schemas.microsoft.com/office/powerpoint/2010/main" val="819051996"/>
      </p:ext>
    </p:extLst>
  </p:cSld>
  <p:clrMapOvr>
    <a:masterClrMapping/>
  </p:clrMapOvr>
  <mc:AlternateContent xmlns:mc="http://schemas.openxmlformats.org/markup-compatibility/2006">
    <mc:Choice xmlns:p14="http://schemas.microsoft.com/office/powerpoint/2010/main" Requires="p14">
      <p:transition spd="slow" p14:dur="2000" advTm="1854"/>
    </mc:Choice>
    <mc:Fallback>
      <p:transition spd="slow" advTm="185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7" name="Rectangle 136">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9" name="Rectangle 138">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140">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43" name="Rectangle 142">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5" name="Rectangle 144">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of a cisco clarity ensemble phone from https://www.harriscomm.com/"/>
          <p:cNvPicPr>
            <a:picLocks noChangeAspect="1" noChangeArrowheads="1"/>
          </p:cNvPicPr>
          <p:nvPr/>
        </p:nvPicPr>
        <p:blipFill rotWithShape="1">
          <a:blip r:embed="rId3">
            <a:extLst>
              <a:ext uri="{28A0092B-C50C-407E-A947-70E740481C1C}">
                <a14:useLocalDpi xmlns:a14="http://schemas.microsoft.com/office/drawing/2010/main" val="0"/>
              </a:ext>
            </a:extLst>
          </a:blip>
          <a:srcRect t="1614" r="-1" b="702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147" name="Rectangle 146">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Hearing</a:t>
            </a:r>
          </a:p>
        </p:txBody>
      </p:sp>
      <p:grpSp>
        <p:nvGrpSpPr>
          <p:cNvPr id="149" name="Group 148">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0" name="Rectangle 149">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50">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51">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3395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0" name="Rectangle 103">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05">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07">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3" name="Rectangle 109">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54" name="Rectangle 111">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oogle street view of an intersection in Bowling Green, KY."/>
          <p:cNvPicPr>
            <a:picLocks noChangeAspect="1"/>
          </p:cNvPicPr>
          <p:nvPr/>
        </p:nvPicPr>
        <p:blipFill rotWithShape="1">
          <a:blip r:embed="rId3">
            <a:extLst>
              <a:ext uri="{28A0092B-C50C-407E-A947-70E740481C1C}">
                <a14:useLocalDpi xmlns:a14="http://schemas.microsoft.com/office/drawing/2010/main" val="0"/>
              </a:ext>
            </a:extLst>
          </a:blip>
          <a:srcRect l="9740" r="20583" b="1"/>
          <a:stretch/>
        </p:blipFill>
        <p:spPr>
          <a:xfrm>
            <a:off x="446534" y="723899"/>
            <a:ext cx="7498616" cy="5676901"/>
          </a:xfrm>
          <a:prstGeom prst="rect">
            <a:avLst/>
          </a:prstGeom>
        </p:spPr>
      </p:pic>
      <p:sp>
        <p:nvSpPr>
          <p:cNvPr id="155" name="Rectangle 113">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Mobility</a:t>
            </a:r>
          </a:p>
        </p:txBody>
      </p:sp>
      <p:grpSp>
        <p:nvGrpSpPr>
          <p:cNvPr id="156" name="Group 115">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17" name="Rectangle 116">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17">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9" name="Rectangle 118">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497946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oogle street view of an intersection in Bowling Green, K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915" y="727775"/>
            <a:ext cx="10850521" cy="5724396"/>
          </a:xfrm>
          <a:prstGeom prst="rect">
            <a:avLst/>
          </a:prstGeom>
          <a:ln w="28575">
            <a:solidFill>
              <a:schemeClr val="accent2">
                <a:lumMod val="75000"/>
              </a:schemeClr>
            </a:solidFill>
          </a:ln>
        </p:spPr>
      </p:pic>
      <p:sp>
        <p:nvSpPr>
          <p:cNvPr id="4" name="Oval 3"/>
          <p:cNvSpPr/>
          <p:nvPr/>
        </p:nvSpPr>
        <p:spPr>
          <a:xfrm>
            <a:off x="5358478" y="2486346"/>
            <a:ext cx="1607401" cy="1484613"/>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1232899" y="1818526"/>
            <a:ext cx="1017142" cy="955496"/>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Zoomed in image of a cross walk button that is inaccessible due to decorative feature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8683" y="3030875"/>
            <a:ext cx="4330753" cy="3421295"/>
          </a:xfrm>
          <a:prstGeom prst="rect">
            <a:avLst/>
          </a:prstGeom>
          <a:ln w="38100">
            <a:solidFill>
              <a:srgbClr val="FFFF00"/>
            </a:solidFill>
          </a:ln>
        </p:spPr>
      </p:pic>
      <p:cxnSp>
        <p:nvCxnSpPr>
          <p:cNvPr id="7" name="Straight Connector 6"/>
          <p:cNvCxnSpPr>
            <a:stCxn id="4" idx="4"/>
          </p:cNvCxnSpPr>
          <p:nvPr/>
        </p:nvCxnSpPr>
        <p:spPr>
          <a:xfrm>
            <a:off x="6162179" y="3970959"/>
            <a:ext cx="1070828" cy="2481212"/>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cxnSp>
        <p:nvCxnSpPr>
          <p:cNvPr id="9" name="Straight Connector 8"/>
          <p:cNvCxnSpPr/>
          <p:nvPr/>
        </p:nvCxnSpPr>
        <p:spPr>
          <a:xfrm>
            <a:off x="6160017" y="2486346"/>
            <a:ext cx="5399419" cy="544528"/>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41430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Zoomed in image of a cross walk button that is now accessible because the button was moved to be in front of the decorative barrier.">
            <a:extLst>
              <a:ext uri="{FF2B5EF4-FFF2-40B4-BE49-F238E27FC236}">
                <a16:creationId xmlns:a16="http://schemas.microsoft.com/office/drawing/2014/main" id="{C8C20B32-16B5-4B8D-B383-5FE39DD7B302}"/>
              </a:ext>
            </a:extLst>
          </p:cNvPr>
          <p:cNvPicPr>
            <a:picLocks noChangeAspect="1"/>
          </p:cNvPicPr>
          <p:nvPr/>
        </p:nvPicPr>
        <p:blipFill>
          <a:blip r:embed="rId3"/>
          <a:stretch>
            <a:fillRect/>
          </a:stretch>
        </p:blipFill>
        <p:spPr>
          <a:xfrm>
            <a:off x="1233487" y="656456"/>
            <a:ext cx="9725025" cy="6049144"/>
          </a:xfrm>
          <a:prstGeom prst="rect">
            <a:avLst/>
          </a:prstGeom>
          <a:ln w="28575">
            <a:solidFill>
              <a:schemeClr val="accent1"/>
            </a:solidFill>
          </a:ln>
        </p:spPr>
      </p:pic>
    </p:spTree>
    <p:extLst>
      <p:ext uri="{BB962C8B-B14F-4D97-AF65-F5344CB8AC3E}">
        <p14:creationId xmlns:p14="http://schemas.microsoft.com/office/powerpoint/2010/main" val="3855917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7" name="Rectangle 13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08" name="Rectangle 13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109" name="Rectangle 13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10" name="Rectangle 14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111" name="Rectangle 142">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mage of a man being confused by legalese from another man. Image from tipsforlawyers.com.">
            <a:extLst>
              <a:ext uri="{FF2B5EF4-FFF2-40B4-BE49-F238E27FC236}">
                <a16:creationId xmlns:a16="http://schemas.microsoft.com/office/drawing/2014/main" id="{19A17441-DDC0-41BE-BED0-16DA9B31216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1440" y="1264754"/>
            <a:ext cx="6834511" cy="4596208"/>
          </a:xfrm>
          <a:prstGeom prst="rect">
            <a:avLst/>
          </a:prstGeom>
          <a:noFill/>
          <a:extLst>
            <a:ext uri="{909E8E84-426E-40DD-AFC4-6F175D3DCCD1}">
              <a14:hiddenFill xmlns:a14="http://schemas.microsoft.com/office/drawing/2010/main">
                <a:solidFill>
                  <a:srgbClr val="FFFFFF"/>
                </a:solidFill>
              </a14:hiddenFill>
            </a:ext>
          </a:extLst>
        </p:spPr>
      </p:pic>
      <p:sp>
        <p:nvSpPr>
          <p:cNvPr id="4112" name="Rectangle 144">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2A4B207-4FAF-4412-9E9D-131E6EC79027}"/>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2500">
                <a:solidFill>
                  <a:srgbClr val="FFFFFF"/>
                </a:solidFill>
              </a:rPr>
              <a:t>Comprehension</a:t>
            </a:r>
          </a:p>
        </p:txBody>
      </p:sp>
    </p:spTree>
    <p:extLst>
      <p:ext uri="{BB962C8B-B14F-4D97-AF65-F5344CB8AC3E}">
        <p14:creationId xmlns:p14="http://schemas.microsoft.com/office/powerpoint/2010/main" val="3374490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 name="Rectangle 152">
            <a:extLst>
              <a:ext uri="{FF2B5EF4-FFF2-40B4-BE49-F238E27FC236}">
                <a16:creationId xmlns:a16="http://schemas.microsoft.com/office/drawing/2014/main" id="{1E5E4503-CC62-4DA9-9121-0A157199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5" name="Rectangle 154">
            <a:extLst>
              <a:ext uri="{FF2B5EF4-FFF2-40B4-BE49-F238E27FC236}">
                <a16:creationId xmlns:a16="http://schemas.microsoft.com/office/drawing/2014/main" id="{D8D61A1B-3C4C-4F0E-965F-15837624C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56">
            <a:extLst>
              <a:ext uri="{FF2B5EF4-FFF2-40B4-BE49-F238E27FC236}">
                <a16:creationId xmlns:a16="http://schemas.microsoft.com/office/drawing/2014/main" id="{00E56243-9701-44E8-8A92-319433305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9" name="Rectangle 158">
            <a:extLst>
              <a:ext uri="{FF2B5EF4-FFF2-40B4-BE49-F238E27FC236}">
                <a16:creationId xmlns:a16="http://schemas.microsoft.com/office/drawing/2014/main" id="{5B1F1915-E076-48EB-BB4A-EE9808EB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1" name="Rectangle 160">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icrosoft Surface Book 3 pc">
            <a:extLst>
              <a:ext uri="{FF2B5EF4-FFF2-40B4-BE49-F238E27FC236}">
                <a16:creationId xmlns:a16="http://schemas.microsoft.com/office/drawing/2014/main" id="{F99852C3-677E-4E06-82B0-6A84F8D3B4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677" r="1" b="1"/>
          <a:stretch/>
        </p:blipFill>
        <p:spPr bwMode="auto">
          <a:xfrm>
            <a:off x="446534" y="599724"/>
            <a:ext cx="5614416" cy="35478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pple 2 Image">
            <a:extLst>
              <a:ext uri="{FF2B5EF4-FFF2-40B4-BE49-F238E27FC236}">
                <a16:creationId xmlns:a16="http://schemas.microsoft.com/office/drawing/2014/main" id="{40704D3C-7259-467A-A3B5-CE572D4426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835" r="2" b="5944"/>
          <a:stretch/>
        </p:blipFill>
        <p:spPr bwMode="auto">
          <a:xfrm>
            <a:off x="6116658" y="599724"/>
            <a:ext cx="5626608" cy="3547872"/>
          </a:xfrm>
          <a:prstGeom prst="rect">
            <a:avLst/>
          </a:prstGeom>
          <a:noFill/>
          <a:extLst>
            <a:ext uri="{909E8E84-426E-40DD-AFC4-6F175D3DCCD1}">
              <a14:hiddenFill xmlns:a14="http://schemas.microsoft.com/office/drawing/2010/main">
                <a:solidFill>
                  <a:srgbClr val="FFFFFF"/>
                </a:solidFill>
              </a14:hiddenFill>
            </a:ext>
          </a:extLst>
        </p:spPr>
      </p:pic>
      <p:sp>
        <p:nvSpPr>
          <p:cNvPr id="163" name="Rectangle 162">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79FE0B7-16F8-45BC-8E85-544EE9685342}"/>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sz="3600">
                <a:solidFill>
                  <a:srgbClr val="FFFFFF"/>
                </a:solidFill>
              </a:rPr>
              <a:t>Technological Access</a:t>
            </a:r>
          </a:p>
        </p:txBody>
      </p:sp>
      <p:grpSp>
        <p:nvGrpSpPr>
          <p:cNvPr id="165" name="Group 164">
            <a:extLst>
              <a:ext uri="{FF2B5EF4-FFF2-40B4-BE49-F238E27FC236}">
                <a16:creationId xmlns:a16="http://schemas.microsoft.com/office/drawing/2014/main" id="{632810AB-1783-4EC2-BA98-A04B50D038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6" name="Rectangle 165">
              <a:extLst>
                <a:ext uri="{FF2B5EF4-FFF2-40B4-BE49-F238E27FC236}">
                  <a16:creationId xmlns:a16="http://schemas.microsoft.com/office/drawing/2014/main" id="{4F09CE43-7546-451A-9418-9977AE731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7" name="Rectangle 166">
              <a:extLst>
                <a:ext uri="{FF2B5EF4-FFF2-40B4-BE49-F238E27FC236}">
                  <a16:creationId xmlns:a16="http://schemas.microsoft.com/office/drawing/2014/main" id="{92C17367-5B48-4C71-825E-C1A8CFEC8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8" name="Rectangle 167">
              <a:extLst>
                <a:ext uri="{FF2B5EF4-FFF2-40B4-BE49-F238E27FC236}">
                  <a16:creationId xmlns:a16="http://schemas.microsoft.com/office/drawing/2014/main" id="{86EA071A-7654-4C9E-AA2E-203E15234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76507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5" name="Rectangle 136">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46" name="Rectangle 138">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47" name="Rectangle 140">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48" name="Rectangle 142">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49" name="Rectangle 144">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Phillip Fry from the cartoon Futurama depicted as very stressed out.">
            <a:extLst>
              <a:ext uri="{FF2B5EF4-FFF2-40B4-BE49-F238E27FC236}">
                <a16:creationId xmlns:a16="http://schemas.microsoft.com/office/drawing/2014/main" id="{2D24740B-7DD8-4F9F-9AC8-BC8EC2FA49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91438" y="1047665"/>
            <a:ext cx="5394515" cy="5030386"/>
          </a:xfrm>
          <a:prstGeom prst="rect">
            <a:avLst/>
          </a:prstGeom>
          <a:noFill/>
          <a:extLst>
            <a:ext uri="{909E8E84-426E-40DD-AFC4-6F175D3DCCD1}">
              <a14:hiddenFill xmlns:a14="http://schemas.microsoft.com/office/drawing/2010/main">
                <a:solidFill>
                  <a:srgbClr val="FFFFFF"/>
                </a:solidFill>
              </a14:hiddenFill>
            </a:ext>
          </a:extLst>
        </p:spPr>
      </p:pic>
      <p:sp>
        <p:nvSpPr>
          <p:cNvPr id="1050" name="Rectangle 146">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9DFEB61-AF4A-4830-8E51-7AB798AFCC8C}"/>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State of Urgency</a:t>
            </a:r>
          </a:p>
        </p:txBody>
      </p:sp>
    </p:spTree>
    <p:extLst>
      <p:ext uri="{BB962C8B-B14F-4D97-AF65-F5344CB8AC3E}">
        <p14:creationId xmlns:p14="http://schemas.microsoft.com/office/powerpoint/2010/main" val="1348584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5430C1D-6C7A-4E13-90BA-CD4D173264CE}"/>
              </a:ext>
            </a:extLst>
          </p:cNvPr>
          <p:cNvSpPr>
            <a:spLocks noGrp="1"/>
          </p:cNvSpPr>
          <p:nvPr>
            <p:ph type="title"/>
          </p:nvPr>
        </p:nvSpPr>
        <p:spPr>
          <a:xfrm>
            <a:off x="764110" y="826346"/>
            <a:ext cx="3171905" cy="1013800"/>
          </a:xfrm>
        </p:spPr>
        <p:txBody>
          <a:bodyPr vert="horz" lIns="91440" tIns="45720" rIns="91440" bIns="45720" rtlCol="0" anchor="b">
            <a:normAutofit/>
          </a:bodyPr>
          <a:lstStyle/>
          <a:p>
            <a:r>
              <a:rPr lang="en-US" sz="2400">
                <a:solidFill>
                  <a:srgbClr val="FFFFFF"/>
                </a:solidFill>
              </a:rPr>
              <a:t>Common Issues</a:t>
            </a:r>
          </a:p>
        </p:txBody>
      </p:sp>
      <p:sp>
        <p:nvSpPr>
          <p:cNvPr id="21" name="Rectangle 20">
            <a:extLst>
              <a:ext uri="{FF2B5EF4-FFF2-40B4-BE49-F238E27FC236}">
                <a16:creationId xmlns:a16="http://schemas.microsoft.com/office/drawing/2014/main" id="{880E5C91-3840-45CD-9550-682766315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034" y="619125"/>
            <a:ext cx="7499291"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title="$2995 Freedom Scientific Focus 40 Blue portable Braille display">
            <a:extLst>
              <a:ext uri="{FF2B5EF4-FFF2-40B4-BE49-F238E27FC236}">
                <a16:creationId xmlns:a16="http://schemas.microsoft.com/office/drawing/2014/main" id="{A13AA7C4-0BEE-E24C-9FAF-F50121EEFB90}"/>
              </a:ext>
            </a:extLst>
          </p:cNvPr>
          <p:cNvPicPr>
            <a:picLocks noChangeAspect="1"/>
          </p:cNvPicPr>
          <p:nvPr/>
        </p:nvPicPr>
        <p:blipFill>
          <a:blip r:embed="rId3"/>
          <a:stretch>
            <a:fillRect/>
          </a:stretch>
        </p:blipFill>
        <p:spPr>
          <a:xfrm>
            <a:off x="3212035" y="3736202"/>
            <a:ext cx="8532290" cy="3028778"/>
          </a:xfrm>
          <a:prstGeom prst="rect">
            <a:avLst/>
          </a:prstGeom>
          <a:ln w="9525">
            <a:solidFill>
              <a:schemeClr val="accent2">
                <a:lumMod val="75000"/>
              </a:schemeClr>
            </a:solidFill>
          </a:ln>
        </p:spPr>
      </p:pic>
      <p:pic>
        <p:nvPicPr>
          <p:cNvPr id="14" name="Picture 13" title="$900 Jaws Home Edition">
            <a:extLst>
              <a:ext uri="{FF2B5EF4-FFF2-40B4-BE49-F238E27FC236}">
                <a16:creationId xmlns:a16="http://schemas.microsoft.com/office/drawing/2014/main" id="{5B3DCFB0-846B-8E4D-8E30-CCC74940ACC8}"/>
              </a:ext>
            </a:extLst>
          </p:cNvPr>
          <p:cNvPicPr>
            <a:picLocks noChangeAspect="1"/>
          </p:cNvPicPr>
          <p:nvPr/>
        </p:nvPicPr>
        <p:blipFill>
          <a:blip r:embed="rId4"/>
          <a:stretch>
            <a:fillRect/>
          </a:stretch>
        </p:blipFill>
        <p:spPr>
          <a:xfrm>
            <a:off x="4865385" y="592600"/>
            <a:ext cx="6878940" cy="3051092"/>
          </a:xfrm>
          <a:prstGeom prst="rect">
            <a:avLst/>
          </a:prstGeom>
          <a:ln w="9525">
            <a:solidFill>
              <a:schemeClr val="accent2">
                <a:lumMod val="75000"/>
              </a:schemeClr>
            </a:solidFill>
          </a:ln>
        </p:spPr>
      </p:pic>
    </p:spTree>
    <p:extLst>
      <p:ext uri="{BB962C8B-B14F-4D97-AF65-F5344CB8AC3E}">
        <p14:creationId xmlns:p14="http://schemas.microsoft.com/office/powerpoint/2010/main" val="1565356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is responsible for Accessibility?</a:t>
            </a:r>
          </a:p>
        </p:txBody>
      </p:sp>
      <p:sp>
        <p:nvSpPr>
          <p:cNvPr id="3" name="TextBox 2"/>
          <p:cNvSpPr txBox="1"/>
          <p:nvPr/>
        </p:nvSpPr>
        <p:spPr>
          <a:xfrm>
            <a:off x="575894" y="3452117"/>
            <a:ext cx="11029616" cy="1015663"/>
          </a:xfrm>
          <a:prstGeom prst="rect">
            <a:avLst/>
          </a:prstGeom>
          <a:noFill/>
        </p:spPr>
        <p:txBody>
          <a:bodyPr wrap="square" rtlCol="0">
            <a:spAutoFit/>
          </a:bodyPr>
          <a:lstStyle/>
          <a:p>
            <a:pPr algn="ctr"/>
            <a:r>
              <a:rPr lang="en-US" sz="6000" dirty="0"/>
              <a:t>Everyone</a:t>
            </a:r>
          </a:p>
        </p:txBody>
      </p:sp>
    </p:spTree>
    <p:extLst>
      <p:ext uri="{BB962C8B-B14F-4D97-AF65-F5344CB8AC3E}">
        <p14:creationId xmlns:p14="http://schemas.microsoft.com/office/powerpoint/2010/main" val="114878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 name="Rectangle 14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5" name="Rectangle 14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6" name="Rectangle 14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7" name="Rectangle 15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8" name="Rectangle 152">
            <a:extLst>
              <a:ext uri="{FF2B5EF4-FFF2-40B4-BE49-F238E27FC236}">
                <a16:creationId xmlns:a16="http://schemas.microsoft.com/office/drawing/2014/main" id="{0883F11E-ECB3-4046-A121-A45C6FF631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upload.wikimedia.org/wikipedia/commons/b/b8/Man-scratching-head.gif">
            <a:extLst>
              <a:ext uri="{FF2B5EF4-FFF2-40B4-BE49-F238E27FC236}">
                <a16:creationId xmlns:a16="http://schemas.microsoft.com/office/drawing/2014/main" id="{2247E468-BC6A-4A39-9EC0-3A6595A3CD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17153" y="1047665"/>
            <a:ext cx="2056331" cy="4984740"/>
          </a:xfrm>
          <a:prstGeom prst="rect">
            <a:avLst/>
          </a:prstGeom>
          <a:noFill/>
          <a:extLst>
            <a:ext uri="{909E8E84-426E-40DD-AFC4-6F175D3DCCD1}">
              <a14:hiddenFill xmlns:a14="http://schemas.microsoft.com/office/drawing/2010/main">
                <a:solidFill>
                  <a:srgbClr val="FFFFFF"/>
                </a:solidFill>
              </a14:hiddenFill>
            </a:ext>
          </a:extLst>
        </p:spPr>
      </p:pic>
      <p:sp>
        <p:nvSpPr>
          <p:cNvPr id="1059" name="Rectangle 154">
            <a:extLst>
              <a:ext uri="{FF2B5EF4-FFF2-40B4-BE49-F238E27FC236}">
                <a16:creationId xmlns:a16="http://schemas.microsoft.com/office/drawing/2014/main" id="{7B28B346-1639-4F05-9EBC-808A9DC665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What can I do?</a:t>
            </a:r>
          </a:p>
        </p:txBody>
      </p:sp>
      <p:sp>
        <p:nvSpPr>
          <p:cNvPr id="1060" name="Rectangle 156">
            <a:extLst>
              <a:ext uri="{FF2B5EF4-FFF2-40B4-BE49-F238E27FC236}">
                <a16:creationId xmlns:a16="http://schemas.microsoft.com/office/drawing/2014/main" id="{5CF77191-9839-40D9-B04E-85DF01BB02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052796"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61" name="Rectangle 158">
            <a:extLst>
              <a:ext uri="{FF2B5EF4-FFF2-40B4-BE49-F238E27FC236}">
                <a16:creationId xmlns:a16="http://schemas.microsoft.com/office/drawing/2014/main" id="{BF007B11-F4C3-4A9E-AAA8-D52C8C1AD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306" y="457200"/>
            <a:ext cx="3052798"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62" name="Rectangle 160">
            <a:extLst>
              <a:ext uri="{FF2B5EF4-FFF2-40B4-BE49-F238E27FC236}">
                <a16:creationId xmlns:a16="http://schemas.microsoft.com/office/drawing/2014/main" id="{871D0F6C-C993-4E97-A103-9448E35FE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453643"/>
            <a:ext cx="5009388"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7729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New version of the well known wheelchair accessibility icon from accessibleicon.org">
            <a:extLst>
              <a:ext uri="{FF2B5EF4-FFF2-40B4-BE49-F238E27FC236}">
                <a16:creationId xmlns:a16="http://schemas.microsoft.com/office/drawing/2014/main" id="{40C69768-2C8F-4E23-906E-03F689E0F208}"/>
              </a:ext>
            </a:extLst>
          </p:cNvPr>
          <p:cNvPicPr>
            <a:picLocks noChangeAspect="1"/>
          </p:cNvPicPr>
          <p:nvPr/>
        </p:nvPicPr>
        <p:blipFill rotWithShape="1">
          <a:blip r:embed="rId3"/>
          <a:srcRect t="3625" r="-1" b="5019"/>
          <a:stretch/>
        </p:blipFill>
        <p:spPr>
          <a:xfrm>
            <a:off x="446533" y="723899"/>
            <a:ext cx="6202841" cy="5666666"/>
          </a:xfrm>
          <a:prstGeom prst="rect">
            <a:avLst/>
          </a:prstGeom>
        </p:spPr>
      </p:pic>
      <p:sp>
        <p:nvSpPr>
          <p:cNvPr id="20" name="Rectangle 19">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C84FF3-113B-4E85-851E-9D72EA8C0E92}"/>
              </a:ext>
            </a:extLst>
          </p:cNvPr>
          <p:cNvSpPr>
            <a:spLocks noGrp="1"/>
          </p:cNvSpPr>
          <p:nvPr>
            <p:ph type="ctrTitle"/>
          </p:nvPr>
        </p:nvSpPr>
        <p:spPr>
          <a:xfrm>
            <a:off x="7261934" y="1419226"/>
            <a:ext cx="4115917" cy="1292444"/>
          </a:xfrm>
        </p:spPr>
        <p:txBody>
          <a:bodyPr>
            <a:normAutofit/>
          </a:bodyPr>
          <a:lstStyle/>
          <a:p>
            <a:r>
              <a:rPr lang="en-US" dirty="0">
                <a:solidFill>
                  <a:srgbClr val="FFFFFF"/>
                </a:solidFill>
              </a:rPr>
              <a:t>Introduction to Accessibility</a:t>
            </a:r>
          </a:p>
        </p:txBody>
      </p:sp>
      <p:grpSp>
        <p:nvGrpSpPr>
          <p:cNvPr id="22" name="Group 21">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3" name="Rectangle 22">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1320973570"/>
      </p:ext>
    </p:extLst>
  </p:cSld>
  <p:clrMapOvr>
    <a:masterClrMapping/>
  </p:clrMapOvr>
  <mc:AlternateContent xmlns:mc="http://schemas.openxmlformats.org/markup-compatibility/2006">
    <mc:Choice xmlns:p14="http://schemas.microsoft.com/office/powerpoint/2010/main" Requires="p14">
      <p:transition spd="slow" p14:dur="2000" advTm="28489"/>
    </mc:Choice>
    <mc:Fallback>
      <p:transition spd="slow" advTm="28489"/>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D76F0-27C8-4F41-9535-728113B48194}"/>
              </a:ext>
            </a:extLst>
          </p:cNvPr>
          <p:cNvSpPr>
            <a:spLocks noGrp="1"/>
          </p:cNvSpPr>
          <p:nvPr>
            <p:ph type="title"/>
          </p:nvPr>
        </p:nvSpPr>
        <p:spPr/>
        <p:txBody>
          <a:bodyPr/>
          <a:lstStyle/>
          <a:p>
            <a:r>
              <a:rPr lang="en-US" dirty="0"/>
              <a:t>Browser Dev Tools</a:t>
            </a:r>
          </a:p>
        </p:txBody>
      </p:sp>
      <p:pic>
        <p:nvPicPr>
          <p:cNvPr id="4" name="Picture 3" descr="A browser window divided in half. The left side is displaying a website. The right-hand side shows the &quot;Lighthouse&quot; automated tests run by Chrome/Chromium Edge dev tools.">
            <a:extLst>
              <a:ext uri="{FF2B5EF4-FFF2-40B4-BE49-F238E27FC236}">
                <a16:creationId xmlns:a16="http://schemas.microsoft.com/office/drawing/2014/main" id="{97FA67D9-0E83-4F25-8D1C-0BFEFC3AEBA3}"/>
              </a:ext>
            </a:extLst>
          </p:cNvPr>
          <p:cNvPicPr>
            <a:picLocks noChangeAspect="1"/>
          </p:cNvPicPr>
          <p:nvPr/>
        </p:nvPicPr>
        <p:blipFill>
          <a:blip r:embed="rId3"/>
          <a:stretch>
            <a:fillRect/>
          </a:stretch>
        </p:blipFill>
        <p:spPr>
          <a:xfrm>
            <a:off x="1614992" y="1917122"/>
            <a:ext cx="9130187" cy="4864678"/>
          </a:xfrm>
          <a:prstGeom prst="rect">
            <a:avLst/>
          </a:prstGeom>
          <a:ln w="28575">
            <a:solidFill>
              <a:schemeClr val="accent1"/>
            </a:solidFill>
          </a:ln>
        </p:spPr>
      </p:pic>
    </p:spTree>
    <p:extLst>
      <p:ext uri="{BB962C8B-B14F-4D97-AF65-F5344CB8AC3E}">
        <p14:creationId xmlns:p14="http://schemas.microsoft.com/office/powerpoint/2010/main" val="17434557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oster on anxiety created by the UK Home Office. Posters available in various formats from the UK Home Office GitHub &quot;poster&quot; repository.">
            <a:extLst>
              <a:ext uri="{FF2B5EF4-FFF2-40B4-BE49-F238E27FC236}">
                <a16:creationId xmlns:a16="http://schemas.microsoft.com/office/drawing/2014/main" id="{DD4052FF-0138-4676-9890-682CE91D2D7E}"/>
              </a:ext>
            </a:extLst>
          </p:cNvPr>
          <p:cNvPicPr>
            <a:picLocks noChangeAspect="1"/>
          </p:cNvPicPr>
          <p:nvPr/>
        </p:nvPicPr>
        <p:blipFill>
          <a:blip r:embed="rId3"/>
          <a:stretch>
            <a:fillRect/>
          </a:stretch>
        </p:blipFill>
        <p:spPr>
          <a:xfrm>
            <a:off x="7343182" y="131463"/>
            <a:ext cx="4412384" cy="6595074"/>
          </a:xfrm>
          <a:prstGeom prst="rect">
            <a:avLst/>
          </a:prstGeom>
        </p:spPr>
      </p:pic>
      <p:pic>
        <p:nvPicPr>
          <p:cNvPr id="10" name="Picture 9" descr="Poster on screenreaders created by the UK Home Office. Posters available in various formats from the UK Home Office GitHub &quot;poster&quot; repository.">
            <a:extLst>
              <a:ext uri="{FF2B5EF4-FFF2-40B4-BE49-F238E27FC236}">
                <a16:creationId xmlns:a16="http://schemas.microsoft.com/office/drawing/2014/main" id="{BBF61D15-4FA2-4547-AEC2-295ED3034B78}"/>
              </a:ext>
            </a:extLst>
          </p:cNvPr>
          <p:cNvPicPr>
            <a:picLocks noChangeAspect="1"/>
          </p:cNvPicPr>
          <p:nvPr/>
        </p:nvPicPr>
        <p:blipFill>
          <a:blip r:embed="rId4"/>
          <a:stretch>
            <a:fillRect/>
          </a:stretch>
        </p:blipFill>
        <p:spPr>
          <a:xfrm>
            <a:off x="164877" y="0"/>
            <a:ext cx="4683943" cy="6858000"/>
          </a:xfrm>
          <a:prstGeom prst="rect">
            <a:avLst/>
          </a:prstGeom>
        </p:spPr>
      </p:pic>
    </p:spTree>
    <p:extLst>
      <p:ext uri="{BB962C8B-B14F-4D97-AF65-F5344CB8AC3E}">
        <p14:creationId xmlns:p14="http://schemas.microsoft.com/office/powerpoint/2010/main" val="4272489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6AD3A-923F-40D2-B302-32CB87722FDA}"/>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40287036-9321-4FE5-82C4-6397E8007DDD}"/>
              </a:ext>
            </a:extLst>
          </p:cNvPr>
          <p:cNvSpPr>
            <a:spLocks noGrp="1"/>
          </p:cNvSpPr>
          <p:nvPr>
            <p:ph sz="half" idx="1"/>
          </p:nvPr>
        </p:nvSpPr>
        <p:spPr/>
        <p:txBody>
          <a:bodyPr/>
          <a:lstStyle/>
          <a:p>
            <a:r>
              <a:rPr lang="en-US" b="1" dirty="0"/>
              <a:t>Twitter: @</a:t>
            </a:r>
            <a:r>
              <a:rPr lang="en-US" dirty="0"/>
              <a:t>TheCorgiDev</a:t>
            </a:r>
          </a:p>
          <a:p>
            <a:r>
              <a:rPr lang="en-US" b="1" dirty="0"/>
              <a:t>Email:</a:t>
            </a:r>
            <a:r>
              <a:rPr lang="en-US" dirty="0"/>
              <a:t> </a:t>
            </a:r>
            <a:r>
              <a:rPr lang="en-US" dirty="0">
                <a:hlinkClick r:id="rId3"/>
              </a:rPr>
              <a:t>egray@corgidev.com</a:t>
            </a:r>
            <a:endParaRPr lang="en-US" dirty="0"/>
          </a:p>
          <a:p>
            <a:r>
              <a:rPr lang="en-US" b="1" dirty="0"/>
              <a:t>Website: </a:t>
            </a:r>
            <a:r>
              <a:rPr lang="en-US" dirty="0"/>
              <a:t>https://corgidev.com</a:t>
            </a:r>
          </a:p>
        </p:txBody>
      </p:sp>
      <p:pic>
        <p:nvPicPr>
          <p:cNvPr id="5" name="Picture 4" title="Logo for CorgiDev.">
            <a:extLst>
              <a:ext uri="{FF2B5EF4-FFF2-40B4-BE49-F238E27FC236}">
                <a16:creationId xmlns:a16="http://schemas.microsoft.com/office/drawing/2014/main" id="{202ABC16-47CF-4813-9A96-30AF2B3E3D1E}"/>
              </a:ext>
            </a:extLst>
          </p:cNvPr>
          <p:cNvPicPr>
            <a:picLocks noChangeAspect="1"/>
          </p:cNvPicPr>
          <p:nvPr/>
        </p:nvPicPr>
        <p:blipFill>
          <a:blip r:embed="rId4"/>
          <a:stretch>
            <a:fillRect/>
          </a:stretch>
        </p:blipFill>
        <p:spPr>
          <a:xfrm>
            <a:off x="6660859" y="2286408"/>
            <a:ext cx="3526172" cy="3526172"/>
          </a:xfrm>
          <a:prstGeom prst="rect">
            <a:avLst/>
          </a:prstGeom>
        </p:spPr>
      </p:pic>
    </p:spTree>
    <p:extLst>
      <p:ext uri="{BB962C8B-B14F-4D97-AF65-F5344CB8AC3E}">
        <p14:creationId xmlns:p14="http://schemas.microsoft.com/office/powerpoint/2010/main" val="3329815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76" name="Rectangle 120">
            <a:extLst>
              <a:ext uri="{FF2B5EF4-FFF2-40B4-BE49-F238E27FC236}">
                <a16:creationId xmlns:a16="http://schemas.microsoft.com/office/drawing/2014/main" id="{71B62618-0D02-4C29-88C5-1EDF7F32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7" name="Rectangle 122">
            <a:extLst>
              <a:ext uri="{FF2B5EF4-FFF2-40B4-BE49-F238E27FC236}">
                <a16:creationId xmlns:a16="http://schemas.microsoft.com/office/drawing/2014/main" id="{1E2747F4-A0AE-425C-B527-E3E32461F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8" name="Rectangle 124">
            <a:extLst>
              <a:ext uri="{FF2B5EF4-FFF2-40B4-BE49-F238E27FC236}">
                <a16:creationId xmlns:a16="http://schemas.microsoft.com/office/drawing/2014/main" id="{9707F29A-1576-479E-B227-0D6498601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9" name="Rectangle 126">
            <a:extLst>
              <a:ext uri="{FF2B5EF4-FFF2-40B4-BE49-F238E27FC236}">
                <a16:creationId xmlns:a16="http://schemas.microsoft.com/office/drawing/2014/main" id="{F17B26C7-6F2F-453C-9C08-71E199E52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0" name="Rectangle 128">
            <a:extLst>
              <a:ext uri="{FF2B5EF4-FFF2-40B4-BE49-F238E27FC236}">
                <a16:creationId xmlns:a16="http://schemas.microsoft.com/office/drawing/2014/main" id="{75F28DDD-9641-43BA-944D-79B0687051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42FD7-C741-4039-942C-AD0438C90DDE}"/>
              </a:ext>
            </a:extLst>
          </p:cNvPr>
          <p:cNvSpPr>
            <a:spLocks noGrp="1"/>
          </p:cNvSpPr>
          <p:nvPr>
            <p:ph type="title"/>
          </p:nvPr>
        </p:nvSpPr>
        <p:spPr>
          <a:xfrm>
            <a:off x="746228" y="1037967"/>
            <a:ext cx="3054091" cy="4709131"/>
          </a:xfrm>
        </p:spPr>
        <p:txBody>
          <a:bodyPr vert="horz" lIns="91440" tIns="45720" rIns="91440" bIns="45720" rtlCol="0" anchor="ctr">
            <a:normAutofit/>
          </a:bodyPr>
          <a:lstStyle/>
          <a:p>
            <a:r>
              <a:rPr lang="en-US">
                <a:solidFill>
                  <a:schemeClr val="accent1"/>
                </a:solidFill>
              </a:rPr>
              <a:t>Resource Websites</a:t>
            </a:r>
            <a:br>
              <a:rPr lang="en-US">
                <a:solidFill>
                  <a:schemeClr val="accent1"/>
                </a:solidFill>
              </a:rPr>
            </a:br>
            <a:r>
              <a:rPr lang="en-US">
                <a:solidFill>
                  <a:schemeClr val="accent1"/>
                </a:solidFill>
              </a:rPr>
              <a:t>Additional Links in slide notes</a:t>
            </a:r>
            <a:endParaRPr lang="en-US" dirty="0">
              <a:solidFill>
                <a:schemeClr val="accent1"/>
              </a:solidFill>
            </a:endParaRPr>
          </a:p>
        </p:txBody>
      </p:sp>
      <p:sp>
        <p:nvSpPr>
          <p:cNvPr id="181" name="Rectangle 130">
            <a:extLst>
              <a:ext uri="{FF2B5EF4-FFF2-40B4-BE49-F238E27FC236}">
                <a16:creationId xmlns:a16="http://schemas.microsoft.com/office/drawing/2014/main" id="{32AA2954-062E-4B72-A97B-0B066FB15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2" name="Rectangle 132">
            <a:extLst>
              <a:ext uri="{FF2B5EF4-FFF2-40B4-BE49-F238E27FC236}">
                <a16:creationId xmlns:a16="http://schemas.microsoft.com/office/drawing/2014/main" id="{10CA29A6-E0B1-40CD-ADF7-7B8E932A3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3" name="Rectangle 134">
            <a:extLst>
              <a:ext uri="{FF2B5EF4-FFF2-40B4-BE49-F238E27FC236}">
                <a16:creationId xmlns:a16="http://schemas.microsoft.com/office/drawing/2014/main" id="{8DD5F866-AD72-475A-B6C6-54E4577D4A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4" name="Rectangle 136">
            <a:extLst>
              <a:ext uri="{FF2B5EF4-FFF2-40B4-BE49-F238E27FC236}">
                <a16:creationId xmlns:a16="http://schemas.microsoft.com/office/drawing/2014/main" id="{C02BAD4C-6EA9-4F10-92D4-A1C8C53DAE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74" name="TextBox 2">
            <a:extLst>
              <a:ext uri="{FF2B5EF4-FFF2-40B4-BE49-F238E27FC236}">
                <a16:creationId xmlns:a16="http://schemas.microsoft.com/office/drawing/2014/main" id="{FA3CD0B3-717D-486B-B0EA-1E263FF05CAE}"/>
              </a:ext>
            </a:extLst>
          </p:cNvPr>
          <p:cNvGraphicFramePr/>
          <p:nvPr>
            <p:extLst>
              <p:ext uri="{D42A27DB-BD31-4B8C-83A1-F6EECF244321}">
                <p14:modId xmlns:p14="http://schemas.microsoft.com/office/powerpoint/2010/main" val="1666165661"/>
              </p:ext>
            </p:extLst>
          </p:nvPr>
        </p:nvGraphicFramePr>
        <p:xfrm>
          <a:off x="4598438" y="1037967"/>
          <a:ext cx="7012370" cy="48065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155424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Poster on Physical or Motor Disabilities created by the UK Home Office.  Posters available in various formats from the UK Home Office GitHub &quot;poster&quot; repository.">
            <a:extLst>
              <a:ext uri="{FF2B5EF4-FFF2-40B4-BE49-F238E27FC236}">
                <a16:creationId xmlns:a16="http://schemas.microsoft.com/office/drawing/2014/main" id="{C2855935-0E60-4AAA-8766-47BDA26E59D7}"/>
              </a:ext>
            </a:extLst>
          </p:cNvPr>
          <p:cNvPicPr>
            <a:picLocks noChangeAspect="1"/>
          </p:cNvPicPr>
          <p:nvPr/>
        </p:nvPicPr>
        <p:blipFill>
          <a:blip r:embed="rId3"/>
          <a:stretch>
            <a:fillRect/>
          </a:stretch>
        </p:blipFill>
        <p:spPr>
          <a:xfrm>
            <a:off x="625714" y="792743"/>
            <a:ext cx="3363469" cy="5096167"/>
          </a:xfrm>
          <a:prstGeom prst="rect">
            <a:avLst/>
          </a:prstGeom>
        </p:spPr>
      </p:pic>
      <p:cxnSp>
        <p:nvCxnSpPr>
          <p:cNvPr id="13" name="Straight Connector 15">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Poster on Anxiety created by the UK Home Office. Posters available in various formats from the UK Home Office GitHub &quot;poster&quot; repository.">
            <a:extLst>
              <a:ext uri="{FF2B5EF4-FFF2-40B4-BE49-F238E27FC236}">
                <a16:creationId xmlns:a16="http://schemas.microsoft.com/office/drawing/2014/main" id="{9F929278-0281-4841-AA9E-1339A9980F91}"/>
              </a:ext>
            </a:extLst>
          </p:cNvPr>
          <p:cNvPicPr>
            <a:picLocks noChangeAspect="1"/>
          </p:cNvPicPr>
          <p:nvPr/>
        </p:nvPicPr>
        <p:blipFill>
          <a:blip r:embed="rId4"/>
          <a:stretch>
            <a:fillRect/>
          </a:stretch>
        </p:blipFill>
        <p:spPr>
          <a:xfrm>
            <a:off x="4392946" y="792743"/>
            <a:ext cx="3376210" cy="5077007"/>
          </a:xfrm>
          <a:prstGeom prst="rect">
            <a:avLst/>
          </a:prstGeom>
        </p:spPr>
      </p:pic>
      <p:cxnSp>
        <p:nvCxnSpPr>
          <p:cNvPr id="14" name="Straight Connector 17">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Poster on Autism Spectrum created by the UK Home Office. Posters available in various formats from the UK Home Office GitHub &quot;poster&quot; repository.">
            <a:extLst>
              <a:ext uri="{FF2B5EF4-FFF2-40B4-BE49-F238E27FC236}">
                <a16:creationId xmlns:a16="http://schemas.microsoft.com/office/drawing/2014/main" id="{8B42C263-DA3A-44FA-833D-C6E46916835F}"/>
              </a:ext>
            </a:extLst>
          </p:cNvPr>
          <p:cNvPicPr>
            <a:picLocks noChangeAspect="1"/>
          </p:cNvPicPr>
          <p:nvPr/>
        </p:nvPicPr>
        <p:blipFill>
          <a:blip r:embed="rId5"/>
          <a:stretch>
            <a:fillRect/>
          </a:stretch>
        </p:blipFill>
        <p:spPr>
          <a:xfrm>
            <a:off x="8172919" y="792743"/>
            <a:ext cx="3376210" cy="5096168"/>
          </a:xfrm>
          <a:prstGeom prst="rect">
            <a:avLst/>
          </a:prstGeom>
        </p:spPr>
      </p:pic>
      <p:sp>
        <p:nvSpPr>
          <p:cNvPr id="56" name="TextBox 55">
            <a:extLst>
              <a:ext uri="{FF2B5EF4-FFF2-40B4-BE49-F238E27FC236}">
                <a16:creationId xmlns:a16="http://schemas.microsoft.com/office/drawing/2014/main" id="{1AA89207-BEFC-48DA-B66F-648E13AB3AB0}"/>
              </a:ext>
            </a:extLst>
          </p:cNvPr>
          <p:cNvSpPr txBox="1"/>
          <p:nvPr/>
        </p:nvSpPr>
        <p:spPr>
          <a:xfrm>
            <a:off x="723608" y="6049494"/>
            <a:ext cx="10227520" cy="646331"/>
          </a:xfrm>
          <a:prstGeom prst="rect">
            <a:avLst/>
          </a:prstGeom>
          <a:noFill/>
        </p:spPr>
        <p:txBody>
          <a:bodyPr wrap="square">
            <a:spAutoFit/>
          </a:bodyPr>
          <a:lstStyle/>
          <a:p>
            <a:pPr algn="ctr"/>
            <a:r>
              <a:rPr lang="en-US" dirty="0"/>
              <a:t>UK Home Office Accessibility Posters available on GitHub in </a:t>
            </a:r>
            <a:r>
              <a:rPr lang="en-US" dirty="0" err="1"/>
              <a:t>svg</a:t>
            </a:r>
            <a:r>
              <a:rPr lang="en-US" dirty="0"/>
              <a:t>, txt, and pdf format in the </a:t>
            </a:r>
            <a:r>
              <a:rPr lang="en-US" dirty="0">
                <a:solidFill>
                  <a:srgbClr val="0070C0"/>
                </a:solidFill>
                <a:hlinkClick r:id="rId6">
                  <a:extLst>
                    <a:ext uri="{A12FA001-AC4F-418D-AE19-62706E023703}">
                      <ahyp:hlinkClr xmlns:ahyp="http://schemas.microsoft.com/office/drawing/2018/hyperlinkcolor" val="tx"/>
                    </a:ext>
                  </a:extLst>
                </a:hlinkClick>
              </a:rPr>
              <a:t>UK Home Office GitHub Poster repo</a:t>
            </a:r>
            <a:r>
              <a:rPr lang="en-US" dirty="0"/>
              <a:t>.</a:t>
            </a:r>
          </a:p>
        </p:txBody>
      </p:sp>
    </p:spTree>
    <p:extLst>
      <p:ext uri="{BB962C8B-B14F-4D97-AF65-F5344CB8AC3E}">
        <p14:creationId xmlns:p14="http://schemas.microsoft.com/office/powerpoint/2010/main" val="4031584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B6E48-6292-4A32-AF5A-98E201BA9D88}"/>
              </a:ext>
            </a:extLst>
          </p:cNvPr>
          <p:cNvSpPr>
            <a:spLocks noGrp="1"/>
          </p:cNvSpPr>
          <p:nvPr>
            <p:ph type="title"/>
          </p:nvPr>
        </p:nvSpPr>
        <p:spPr/>
        <p:txBody>
          <a:bodyPr/>
          <a:lstStyle/>
          <a:p>
            <a:r>
              <a:rPr lang="en-US" dirty="0"/>
              <a:t>Cool Technology</a:t>
            </a:r>
          </a:p>
        </p:txBody>
      </p:sp>
      <p:sp>
        <p:nvSpPr>
          <p:cNvPr id="3" name="TextBox 2">
            <a:extLst>
              <a:ext uri="{FF2B5EF4-FFF2-40B4-BE49-F238E27FC236}">
                <a16:creationId xmlns:a16="http://schemas.microsoft.com/office/drawing/2014/main" id="{9CC88EB1-436C-4EA1-9D9C-86C75897969B}"/>
              </a:ext>
            </a:extLst>
          </p:cNvPr>
          <p:cNvSpPr txBox="1"/>
          <p:nvPr/>
        </p:nvSpPr>
        <p:spPr>
          <a:xfrm>
            <a:off x="575894" y="2133600"/>
            <a:ext cx="11029616" cy="2585323"/>
          </a:xfrm>
          <a:prstGeom prst="rect">
            <a:avLst/>
          </a:prstGeom>
          <a:noFill/>
        </p:spPr>
        <p:txBody>
          <a:bodyPr wrap="square" rtlCol="0">
            <a:spAutoFit/>
          </a:bodyPr>
          <a:lstStyle/>
          <a:p>
            <a:r>
              <a:rPr lang="en-US" dirty="0"/>
              <a:t>The next 4 slides feature some information about technologies available to help improve the accessibility of programming, transportation, and navigating everyday life. The include:</a:t>
            </a:r>
          </a:p>
          <a:p>
            <a:pPr marL="285750" indent="-285750">
              <a:buFont typeface="Arial" panose="020B0604020202020204" pitchFamily="34" charset="0"/>
              <a:buChar char="•"/>
            </a:pPr>
            <a:r>
              <a:rPr lang="en-US" dirty="0"/>
              <a:t>Be My Eyes Application</a:t>
            </a:r>
          </a:p>
          <a:p>
            <a:pPr marL="285750" indent="-285750">
              <a:buFont typeface="Arial" panose="020B0604020202020204" pitchFamily="34" charset="0"/>
              <a:buChar char="•"/>
            </a:pPr>
            <a:r>
              <a:rPr lang="en-US" dirty="0"/>
              <a:t>Accessible Cities Initiative</a:t>
            </a:r>
          </a:p>
          <a:p>
            <a:pPr marL="285750" indent="-285750">
              <a:buFont typeface="Arial" panose="020B0604020202020204" pitchFamily="34" charset="0"/>
              <a:buChar char="•"/>
            </a:pPr>
            <a:r>
              <a:rPr lang="en-US" dirty="0"/>
              <a:t>Diagram of a Building set up with beacons for Accessible Cities Initiative.</a:t>
            </a:r>
          </a:p>
          <a:p>
            <a:pPr marL="285750" indent="-285750">
              <a:buFont typeface="Arial" panose="020B0604020202020204" pitchFamily="34" charset="0"/>
              <a:buChar char="•"/>
            </a:pPr>
            <a:r>
              <a:rPr lang="en-US" dirty="0"/>
              <a:t>Code Jumper</a:t>
            </a:r>
          </a:p>
          <a:p>
            <a:pPr marL="285750" indent="-285750">
              <a:buFont typeface="Arial" panose="020B0604020202020204" pitchFamily="34" charset="0"/>
              <a:buChar char="•"/>
            </a:pPr>
            <a:r>
              <a:rPr lang="en-US" dirty="0"/>
              <a:t>Microsoft Adaptive Controller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9229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 name="Rectangle 14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0" name="Rectangle 15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1" name="Rectangle 15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2" name="Rectangle 154">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3" name="Rectangle 156">
            <a:extLst>
              <a:ext uri="{FF2B5EF4-FFF2-40B4-BE49-F238E27FC236}">
                <a16:creationId xmlns:a16="http://schemas.microsoft.com/office/drawing/2014/main" id="{B5D795CF-5F70-4821-BB11-0B2B8FCCD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58">
            <a:extLst>
              <a:ext uri="{FF2B5EF4-FFF2-40B4-BE49-F238E27FC236}">
                <a16:creationId xmlns:a16="http://schemas.microsoft.com/office/drawing/2014/main" id="{73B1AC31-0B6C-4781-BA06-16BE17F8A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E26590B-EC3F-4CEA-8AD0-6DE19F2C28E2}"/>
              </a:ext>
            </a:extLst>
          </p:cNvPr>
          <p:cNvSpPr>
            <a:spLocks noGrp="1"/>
          </p:cNvSpPr>
          <p:nvPr>
            <p:ph type="title"/>
          </p:nvPr>
        </p:nvSpPr>
        <p:spPr>
          <a:xfrm>
            <a:off x="4579243" y="1419225"/>
            <a:ext cx="6798608" cy="2085869"/>
          </a:xfrm>
        </p:spPr>
        <p:txBody>
          <a:bodyPr vert="horz" lIns="91440" tIns="45720" rIns="91440" bIns="45720" rtlCol="0" anchor="b">
            <a:normAutofit/>
          </a:bodyPr>
          <a:lstStyle/>
          <a:p>
            <a:r>
              <a:rPr lang="en-US" sz="3600">
                <a:solidFill>
                  <a:srgbClr val="FFFFFF"/>
                </a:solidFill>
              </a:rPr>
              <a:t>Be My Eyes	</a:t>
            </a:r>
          </a:p>
        </p:txBody>
      </p:sp>
      <p:pic>
        <p:nvPicPr>
          <p:cNvPr id="1026" name="Picture 2" descr="Phone of the main screen of Be My Eyes app. Shows number of blind users and number of volunteers.">
            <a:extLst>
              <a:ext uri="{FF2B5EF4-FFF2-40B4-BE49-F238E27FC236}">
                <a16:creationId xmlns:a16="http://schemas.microsoft.com/office/drawing/2014/main" id="{1766D411-437A-4B6D-BC63-98C5595A2F6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4149" y="723899"/>
            <a:ext cx="3023168" cy="604633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2002CAE-B5E8-466B-9236-F4674F379FDE}"/>
              </a:ext>
            </a:extLst>
          </p:cNvPr>
          <p:cNvSpPr txBox="1"/>
          <p:nvPr/>
        </p:nvSpPr>
        <p:spPr>
          <a:xfrm>
            <a:off x="783387" y="2254102"/>
            <a:ext cx="4947221" cy="3650344"/>
          </a:xfrm>
          <a:prstGeom prst="rect">
            <a:avLst/>
          </a:prstGeom>
        </p:spPr>
        <p:txBody>
          <a:bodyPr vert="horz" lIns="91440" tIns="45720" rIns="91440" bIns="45720" rtlCol="0" anchor="ctr">
            <a:normAutofit/>
          </a:bodyPr>
          <a:lstStyle/>
          <a:p>
            <a:pPr marL="285750" indent="-285750">
              <a:spcBef>
                <a:spcPct val="20000"/>
              </a:spcBef>
              <a:spcAft>
                <a:spcPts val="600"/>
              </a:spcAft>
              <a:buClr>
                <a:schemeClr val="accent2"/>
              </a:buClr>
              <a:buSzPct val="92000"/>
              <a:buFont typeface="Wingdings 2" panose="05020102010507070707" pitchFamily="18" charset="2"/>
              <a:buChar char=""/>
            </a:pPr>
            <a:endParaRPr lang="en-US" dirty="0">
              <a:solidFill>
                <a:srgbClr val="FFFFFF"/>
              </a:solidFill>
            </a:endParaRPr>
          </a:p>
        </p:txBody>
      </p:sp>
    </p:spTree>
    <p:extLst>
      <p:ext uri="{BB962C8B-B14F-4D97-AF65-F5344CB8AC3E}">
        <p14:creationId xmlns:p14="http://schemas.microsoft.com/office/powerpoint/2010/main" val="135551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3" name="Rectangle 14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64" name="Rectangle 14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65" name="Rectangle 14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066" name="Rectangle 15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67" name="Rectangle 153">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6" name="Rectangle 155">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hoto of a yellow beacon used with the Indoor Explorer feature of Nearby Explorer"/>
          <p:cNvPicPr>
            <a:picLocks noChangeAspect="1" noChangeArrowheads="1"/>
          </p:cNvPicPr>
          <p:nvPr/>
        </p:nvPicPr>
        <p:blipFill rotWithShape="1">
          <a:blip r:embed="rId3">
            <a:extLst>
              <a:ext uri="{28A0092B-C50C-407E-A947-70E740481C1C}">
                <a14:useLocalDpi xmlns:a14="http://schemas.microsoft.com/office/drawing/2010/main" val="0"/>
              </a:ext>
            </a:extLst>
          </a:blip>
          <a:srcRect r="-1" b="69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2068" name="Rectangle 157">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Accessible Cities Initiative</a:t>
            </a:r>
          </a:p>
        </p:txBody>
      </p:sp>
      <p:grpSp>
        <p:nvGrpSpPr>
          <p:cNvPr id="160" name="Group 159">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1" name="Rectangle 160">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2" name="Rectangle 161">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3" name="Rectangle 162">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52302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loor plan of an example installation of beacons for use with Nearby Explorer's Indoor Explorer fea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4846" y="944401"/>
            <a:ext cx="5787182" cy="5487221"/>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120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23">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Photo of the Code Jumper Kit from https://codejumper.com/about.html">
            <a:extLst>
              <a:ext uri="{FF2B5EF4-FFF2-40B4-BE49-F238E27FC236}">
                <a16:creationId xmlns:a16="http://schemas.microsoft.com/office/drawing/2014/main" id="{1112A9CA-7971-4096-BE12-28C5CABEB9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6913" r="9091" b="14905"/>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25">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1" name="Rectangle 26">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9" name="Rectangle 27">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95AED1F4-CD11-407F-AED0-F7C2C292D30C}"/>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Code Jumper</a:t>
            </a:r>
          </a:p>
        </p:txBody>
      </p:sp>
    </p:spTree>
    <p:extLst>
      <p:ext uri="{BB962C8B-B14F-4D97-AF65-F5344CB8AC3E}">
        <p14:creationId xmlns:p14="http://schemas.microsoft.com/office/powerpoint/2010/main" val="1202373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1" name="Rectangle 191">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2" name="Rectangle 19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63" name="Rectangle 193">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64" name="Rectangle 194">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365" name="Rectangle 195">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icture taken at Code PaLOUsa 2019 after the Keynote talk. Pictured left to right: Gianujo Rabellino, Me, Sarah Higley, and Louise Ries."/>
          <p:cNvPicPr>
            <a:picLocks noChangeAspect="1"/>
          </p:cNvPicPr>
          <p:nvPr/>
        </p:nvPicPr>
        <p:blipFill rotWithShape="1">
          <a:blip r:embed="rId3"/>
          <a:srcRect l="933"/>
          <a:stretch/>
        </p:blipFill>
        <p:spPr>
          <a:xfrm>
            <a:off x="446534" y="723899"/>
            <a:ext cx="7498616" cy="5676901"/>
          </a:xfrm>
          <a:prstGeom prst="rect">
            <a:avLst/>
          </a:prstGeom>
        </p:spPr>
      </p:pic>
      <p:sp>
        <p:nvSpPr>
          <p:cNvPr id="366" name="Rectangle 196">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B1B3A3-388E-4458-B197-073F7C091651}"/>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Who Am I?</a:t>
            </a:r>
          </a:p>
        </p:txBody>
      </p:sp>
      <p:grpSp>
        <p:nvGrpSpPr>
          <p:cNvPr id="367" name="Group 19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68" name="Rectangle 19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9" name="Rectangle 19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70" name="Rectangle 20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47294895"/>
      </p:ext>
    </p:extLst>
  </p:cSld>
  <p:clrMapOvr>
    <a:masterClrMapping/>
  </p:clrMapOvr>
  <mc:AlternateContent xmlns:mc="http://schemas.openxmlformats.org/markup-compatibility/2006">
    <mc:Choice xmlns:p14="http://schemas.microsoft.com/office/powerpoint/2010/main" Requires="p14">
      <p:transition spd="slow" p14:dur="2000" advTm="11327"/>
    </mc:Choice>
    <mc:Fallback>
      <p:transition spd="slow" advTm="1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9" name="Rectangle 28">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icrosoft Adaptive Controller and a few example accessories.">
            <a:extLst>
              <a:ext uri="{FF2B5EF4-FFF2-40B4-BE49-F238E27FC236}">
                <a16:creationId xmlns:a16="http://schemas.microsoft.com/office/drawing/2014/main" id="{342D5EEA-7980-4F95-9E02-30A835C2B2AE}"/>
              </a:ext>
            </a:extLst>
          </p:cNvPr>
          <p:cNvPicPr>
            <a:picLocks noChangeAspect="1"/>
          </p:cNvPicPr>
          <p:nvPr/>
        </p:nvPicPr>
        <p:blipFill rotWithShape="1">
          <a:blip r:embed="rId3"/>
          <a:srcRect t="4385" r="9091" b="4706"/>
          <a:stretch/>
        </p:blipFill>
        <p:spPr>
          <a:xfrm>
            <a:off x="20" y="10"/>
            <a:ext cx="12191980" cy="6857990"/>
          </a:xfrm>
          <a:prstGeom prst="rect">
            <a:avLst/>
          </a:prstGeom>
        </p:spPr>
      </p:pic>
      <p:grpSp>
        <p:nvGrpSpPr>
          <p:cNvPr id="31" name="Group 30">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2" name="Rectangle 31">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188F3395-714E-4B6D-BD59-7961AC12CCFE}"/>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Microsoft Adaptive COntroller</a:t>
            </a:r>
          </a:p>
        </p:txBody>
      </p:sp>
    </p:spTree>
    <p:extLst>
      <p:ext uri="{BB962C8B-B14F-4D97-AF65-F5344CB8AC3E}">
        <p14:creationId xmlns:p14="http://schemas.microsoft.com/office/powerpoint/2010/main" val="39794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3467-8D69-4DF6-92BF-BF5CB0C418FD}"/>
              </a:ext>
            </a:extLst>
          </p:cNvPr>
          <p:cNvSpPr>
            <a:spLocks noGrp="1"/>
          </p:cNvSpPr>
          <p:nvPr>
            <p:ph type="title"/>
          </p:nvPr>
        </p:nvSpPr>
        <p:spPr>
          <a:xfrm>
            <a:off x="581192" y="702156"/>
            <a:ext cx="11029616" cy="1013800"/>
          </a:xfrm>
        </p:spPr>
        <p:txBody>
          <a:bodyPr>
            <a:normAutofit/>
          </a:bodyPr>
          <a:lstStyle/>
          <a:p>
            <a:r>
              <a:rPr lang="en-US">
                <a:solidFill>
                  <a:srgbClr val="FFFFFF"/>
                </a:solidFill>
              </a:rPr>
              <a:t>DHS Trusted Tester</a:t>
            </a:r>
          </a:p>
        </p:txBody>
      </p:sp>
      <p:sp useBgFill="1">
        <p:nvSpPr>
          <p:cNvPr id="1028" name="Rectangle 70">
            <a:extLst>
              <a:ext uri="{FF2B5EF4-FFF2-40B4-BE49-F238E27FC236}">
                <a16:creationId xmlns:a16="http://schemas.microsoft.com/office/drawing/2014/main" id="{90137588-E70B-486E-AFA8-21B0111C46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United States Department of Homeland Security logo">
            <a:extLst>
              <a:ext uri="{FF2B5EF4-FFF2-40B4-BE49-F238E27FC236}">
                <a16:creationId xmlns:a16="http://schemas.microsoft.com/office/drawing/2014/main" id="{B6AB59F0-1126-40DA-96CD-65D54D4E8E0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7225" y="2537210"/>
            <a:ext cx="3305175" cy="329691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2C4709D-8A3D-4B33-9901-3F088AEA1D59}"/>
              </a:ext>
            </a:extLst>
          </p:cNvPr>
          <p:cNvSpPr>
            <a:spLocks noGrp="1"/>
          </p:cNvSpPr>
          <p:nvPr>
            <p:ph idx="1"/>
          </p:nvPr>
        </p:nvSpPr>
        <p:spPr>
          <a:xfrm>
            <a:off x="4505325" y="2180496"/>
            <a:ext cx="7105481" cy="4045683"/>
          </a:xfrm>
        </p:spPr>
        <p:txBody>
          <a:bodyPr>
            <a:normAutofit/>
          </a:bodyPr>
          <a:lstStyle/>
          <a:p>
            <a:r>
              <a:rPr lang="en-US" dirty="0"/>
              <a:t>The Trusted Tester program is run by The Department of Homeland Security’s Office of Accessible Systems &amp; Technology.</a:t>
            </a:r>
          </a:p>
          <a:p>
            <a:r>
              <a:rPr lang="en-US" b="0" i="0" dirty="0">
                <a:effectLst/>
                <a:latin typeface="Merriweather"/>
              </a:rPr>
              <a:t>Per the </a:t>
            </a:r>
            <a:r>
              <a:rPr lang="en-US" dirty="0">
                <a:latin typeface="Merriweather"/>
              </a:rPr>
              <a:t>DHS Trusted Tester page, the Trusted Tester program “..</a:t>
            </a:r>
            <a:r>
              <a:rPr lang="en-US" b="0" i="0" dirty="0">
                <a:effectLst/>
                <a:latin typeface="Merriweather"/>
              </a:rPr>
              <a:t>provides a code-inspection based test approach for determining web content conformance to the Section 508 standards.”</a:t>
            </a:r>
            <a:endParaRPr lang="en-US" dirty="0"/>
          </a:p>
          <a:p>
            <a:r>
              <a:rPr lang="en-US" dirty="0"/>
              <a:t>Learn more by going to: </a:t>
            </a:r>
            <a:r>
              <a:rPr lang="en-US" dirty="0">
                <a:hlinkClick r:id="rId4"/>
              </a:rPr>
              <a:t>https://www.dhs.gov/trusted-tester</a:t>
            </a:r>
            <a:endParaRPr lang="en-US" dirty="0"/>
          </a:p>
        </p:txBody>
      </p:sp>
    </p:spTree>
    <p:extLst>
      <p:ext uri="{BB962C8B-B14F-4D97-AF65-F5344CB8AC3E}">
        <p14:creationId xmlns:p14="http://schemas.microsoft.com/office/powerpoint/2010/main" val="280212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American Printing House for the Blind</a:t>
            </a:r>
          </a:p>
        </p:txBody>
      </p:sp>
      <p:sp>
        <p:nvSpPr>
          <p:cNvPr id="3" name="Content Placeholder 2"/>
          <p:cNvSpPr>
            <a:spLocks noGrp="1"/>
          </p:cNvSpPr>
          <p:nvPr>
            <p:ph idx="1"/>
          </p:nvPr>
        </p:nvSpPr>
        <p:spPr>
          <a:xfrm>
            <a:off x="581192" y="3254037"/>
            <a:ext cx="5178584" cy="1455344"/>
          </a:xfrm>
        </p:spPr>
        <p:txBody>
          <a:bodyPr anchor="t" anchorCtr="0">
            <a:normAutofit fontScale="92500" lnSpcReduction="20000"/>
          </a:bodyPr>
          <a:lstStyle/>
          <a:p>
            <a:r>
              <a:rPr lang="en-US" dirty="0"/>
              <a:t>“Empowering people who are blind or visually impaired by providing accessible and innovative products, materials and services for lifelong success.</a:t>
            </a:r>
            <a:br>
              <a:rPr lang="en-US" dirty="0"/>
            </a:br>
            <a:br>
              <a:rPr lang="en-US" dirty="0"/>
            </a:br>
            <a:r>
              <a:rPr lang="en-US" dirty="0"/>
              <a:t>We believe the future belongs to everyone.”</a:t>
            </a:r>
            <a:br>
              <a:rPr lang="en-US" dirty="0"/>
            </a:br>
            <a:r>
              <a:rPr lang="en-US" dirty="0"/>
              <a:t>– APH Mission Statement</a:t>
            </a:r>
          </a:p>
        </p:txBody>
      </p:sp>
      <p:pic>
        <p:nvPicPr>
          <p:cNvPr id="1028" name="Picture 4" descr="Aerial view of the American Printing House for the Blind."/>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14301" y="2350627"/>
            <a:ext cx="5799402" cy="3262164"/>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02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1" name="Rectangle 77">
            <a:extLst>
              <a:ext uri="{FF2B5EF4-FFF2-40B4-BE49-F238E27FC236}">
                <a16:creationId xmlns:a16="http://schemas.microsoft.com/office/drawing/2014/main" id="{346E34E1-B02F-482E-89F3-EBE25579B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2" name="Rectangle 79">
            <a:extLst>
              <a:ext uri="{FF2B5EF4-FFF2-40B4-BE49-F238E27FC236}">
                <a16:creationId xmlns:a16="http://schemas.microsoft.com/office/drawing/2014/main" id="{F18CB569-04D1-48E8-B481-E5ED93232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13" name="Rectangle 81">
            <a:extLst>
              <a:ext uri="{FF2B5EF4-FFF2-40B4-BE49-F238E27FC236}">
                <a16:creationId xmlns:a16="http://schemas.microsoft.com/office/drawing/2014/main" id="{E4903E36-6DF4-4139-9B9A-3E7B71025B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4" name="Rectangle 83">
            <a:extLst>
              <a:ext uri="{FF2B5EF4-FFF2-40B4-BE49-F238E27FC236}">
                <a16:creationId xmlns:a16="http://schemas.microsoft.com/office/drawing/2014/main" id="{1B39F387-8D08-4ACA-9F1D-F614E3A22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5" name="Rectangle 85">
            <a:extLst>
              <a:ext uri="{FF2B5EF4-FFF2-40B4-BE49-F238E27FC236}">
                <a16:creationId xmlns:a16="http://schemas.microsoft.com/office/drawing/2014/main" id="{A6BACA26-DCE5-4FFE-AD82-8EC870DD9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Tactile floor tiles, also known as Tenji tiles, in a Japanese train station.">
            <a:extLst>
              <a:ext uri="{FF2B5EF4-FFF2-40B4-BE49-F238E27FC236}">
                <a16:creationId xmlns:a16="http://schemas.microsoft.com/office/drawing/2014/main" id="{CDC3DAD9-3552-4884-90EB-299444703881}"/>
              </a:ext>
            </a:extLst>
          </p:cNvPr>
          <p:cNvPicPr>
            <a:picLocks noChangeAspect="1"/>
          </p:cNvPicPr>
          <p:nvPr/>
        </p:nvPicPr>
        <p:blipFill rotWithShape="1">
          <a:blip r:embed="rId3"/>
          <a:srcRect l="8760" r="10468" b="2"/>
          <a:stretch/>
        </p:blipFill>
        <p:spPr>
          <a:xfrm>
            <a:off x="20" y="-5"/>
            <a:ext cx="4544548" cy="4219698"/>
          </a:xfrm>
          <a:prstGeom prst="rect">
            <a:avLst/>
          </a:prstGeom>
        </p:spPr>
      </p:pic>
      <p:pic>
        <p:nvPicPr>
          <p:cNvPr id="35" name="Picture 4" descr="Braille version of a Reader's Digest.">
            <a:extLst>
              <a:ext uri="{FF2B5EF4-FFF2-40B4-BE49-F238E27FC236}">
                <a16:creationId xmlns:a16="http://schemas.microsoft.com/office/drawing/2014/main" id="{F3F283A5-A0C9-4496-8165-8E9E0366BA4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10" r="10092" b="1"/>
          <a:stretch/>
        </p:blipFill>
        <p:spPr bwMode="auto">
          <a:xfrm>
            <a:off x="4628840" y="-6"/>
            <a:ext cx="3732157" cy="4266954"/>
          </a:xfrm>
          <a:prstGeom prst="rect">
            <a:avLst/>
          </a:prstGeom>
          <a:noFill/>
          <a:extLst>
            <a:ext uri="{909E8E84-426E-40DD-AFC4-6F175D3DCCD1}">
              <a14:hiddenFill xmlns:a14="http://schemas.microsoft.com/office/drawing/2010/main">
                <a:solidFill>
                  <a:srgbClr val="FFFFFF"/>
                </a:solidFill>
              </a14:hiddenFill>
            </a:ext>
          </a:extLst>
        </p:spPr>
      </p:pic>
      <p:sp>
        <p:nvSpPr>
          <p:cNvPr id="216" name="Rectangle 87">
            <a:extLst>
              <a:ext uri="{FF2B5EF4-FFF2-40B4-BE49-F238E27FC236}">
                <a16:creationId xmlns:a16="http://schemas.microsoft.com/office/drawing/2014/main" id="{A5F9D3AB-061F-40F2-94F2-0F9DCD1B6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498" y="4267831"/>
            <a:ext cx="7552502" cy="2590169"/>
          </a:xfrm>
          <a:prstGeom prst="rect">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9842" y="4571122"/>
            <a:ext cx="6591957" cy="1037907"/>
          </a:xfrm>
        </p:spPr>
        <p:txBody>
          <a:bodyPr vert="horz" lIns="91440" tIns="45720" rIns="91440" bIns="45720" rtlCol="0" anchor="b">
            <a:normAutofit fontScale="90000"/>
          </a:bodyPr>
          <a:lstStyle/>
          <a:p>
            <a:r>
              <a:rPr lang="en-US" sz="3600" dirty="0">
                <a:solidFill>
                  <a:srgbClr val="FFFFFF"/>
                </a:solidFill>
              </a:rPr>
              <a:t>What is Accessibility and Disability?</a:t>
            </a:r>
          </a:p>
        </p:txBody>
      </p:sp>
      <p:pic>
        <p:nvPicPr>
          <p:cNvPr id="5" name="Picture 4" descr="Tactile museum map from the Tokyo National Museum in Tokyo, Japan.">
            <a:extLst>
              <a:ext uri="{FF2B5EF4-FFF2-40B4-BE49-F238E27FC236}">
                <a16:creationId xmlns:a16="http://schemas.microsoft.com/office/drawing/2014/main" id="{5750E58E-95A5-4276-85A9-F5D242172D22}"/>
              </a:ext>
            </a:extLst>
          </p:cNvPr>
          <p:cNvPicPr>
            <a:picLocks noChangeAspect="1"/>
          </p:cNvPicPr>
          <p:nvPr/>
        </p:nvPicPr>
        <p:blipFill rotWithShape="1">
          <a:blip r:embed="rId5"/>
          <a:srcRect l="21004" r="12610" b="-2"/>
          <a:stretch/>
        </p:blipFill>
        <p:spPr>
          <a:xfrm>
            <a:off x="8457416" y="11"/>
            <a:ext cx="3734578" cy="4219281"/>
          </a:xfrm>
          <a:prstGeom prst="rect">
            <a:avLst/>
          </a:prstGeom>
        </p:spPr>
      </p:pic>
      <p:sp>
        <p:nvSpPr>
          <p:cNvPr id="217" name="Rectangle 89">
            <a:extLst>
              <a:ext uri="{FF2B5EF4-FFF2-40B4-BE49-F238E27FC236}">
                <a16:creationId xmlns:a16="http://schemas.microsoft.com/office/drawing/2014/main" id="{70F9BD37-4DB5-4730-821E-01F12FA35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05326" y="4220158"/>
            <a:ext cx="7689094" cy="9010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Braille labels on hand rails leading into and out of a train station in Tokyo, Japan.">
            <a:extLst>
              <a:ext uri="{FF2B5EF4-FFF2-40B4-BE49-F238E27FC236}">
                <a16:creationId xmlns:a16="http://schemas.microsoft.com/office/drawing/2014/main" id="{40BF29BB-303C-43CB-9E55-97BC81A499CF}"/>
              </a:ext>
            </a:extLst>
          </p:cNvPr>
          <p:cNvPicPr>
            <a:picLocks noChangeAspect="1"/>
          </p:cNvPicPr>
          <p:nvPr/>
        </p:nvPicPr>
        <p:blipFill rotWithShape="1">
          <a:blip r:embed="rId6"/>
          <a:srcRect t="20503" r="-4" b="4760"/>
          <a:stretch/>
        </p:blipFill>
        <p:spPr>
          <a:xfrm>
            <a:off x="-5" y="4310260"/>
            <a:ext cx="4544568" cy="2547280"/>
          </a:xfrm>
          <a:prstGeom prst="rect">
            <a:avLst/>
          </a:prstGeom>
        </p:spPr>
      </p:pic>
    </p:spTree>
    <p:extLst>
      <p:ext uri="{BB962C8B-B14F-4D97-AF65-F5344CB8AC3E}">
        <p14:creationId xmlns:p14="http://schemas.microsoft.com/office/powerpoint/2010/main" val="422267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879A26B8-6C4E-452B-ADD3-ED324A7AB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B4167E1-E2B0-4192-8DA2-6967DDFF87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560996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4"/>
          <p:cNvSpPr>
            <a:spLocks noGrp="1"/>
          </p:cNvSpPr>
          <p:nvPr>
            <p:ph type="title"/>
          </p:nvPr>
        </p:nvSpPr>
        <p:spPr>
          <a:xfrm>
            <a:off x="762121" y="960723"/>
            <a:ext cx="4968489" cy="1013800"/>
          </a:xfrm>
        </p:spPr>
        <p:txBody>
          <a:bodyPr vert="horz" lIns="91440" tIns="45720" rIns="91440" bIns="45720" rtlCol="0" anchor="b">
            <a:normAutofit/>
          </a:bodyPr>
          <a:lstStyle/>
          <a:p>
            <a:r>
              <a:rPr lang="en-US">
                <a:solidFill>
                  <a:srgbClr val="FFFFFF"/>
                </a:solidFill>
              </a:rPr>
              <a:t>Why is Accessibility Important?</a:t>
            </a:r>
          </a:p>
        </p:txBody>
      </p:sp>
      <p:sp>
        <p:nvSpPr>
          <p:cNvPr id="25" name="Rectangle 24">
            <a:extLst>
              <a:ext uri="{FF2B5EF4-FFF2-40B4-BE49-F238E27FC236}">
                <a16:creationId xmlns:a16="http://schemas.microsoft.com/office/drawing/2014/main" id="{D03E4FEE-2E6A-44AB-B6BA-C1AD0CD6D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60581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0817EB59-13B3-43DA-9B91-A7CC174A60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8" y="457200"/>
            <a:ext cx="5600007"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C5F09389-6A8E-46D6-B5F4-A3C55FAE6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9" y="619125"/>
            <a:ext cx="5600006"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Photograph of Helen Keller reading a braille 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0964" y="960723"/>
            <a:ext cx="4166715" cy="4945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3438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5BDD-A1F7-4056-A720-E72F735FA741}"/>
              </a:ext>
            </a:extLst>
          </p:cNvPr>
          <p:cNvSpPr>
            <a:spLocks noGrp="1"/>
          </p:cNvSpPr>
          <p:nvPr>
            <p:ph type="title"/>
          </p:nvPr>
        </p:nvSpPr>
        <p:spPr>
          <a:xfrm>
            <a:off x="581192" y="702156"/>
            <a:ext cx="11029616" cy="1013800"/>
          </a:xfrm>
        </p:spPr>
        <p:txBody>
          <a:bodyPr>
            <a:normAutofit/>
          </a:bodyPr>
          <a:lstStyle/>
          <a:p>
            <a:r>
              <a:rPr lang="en-US">
                <a:solidFill>
                  <a:srgbClr val="FFFEFF"/>
                </a:solidFill>
              </a:rPr>
              <a:t>Categories of Accessibility</a:t>
            </a:r>
          </a:p>
        </p:txBody>
      </p:sp>
      <p:graphicFrame>
        <p:nvGraphicFramePr>
          <p:cNvPr id="5" name="Content Placeholder 2">
            <a:extLst>
              <a:ext uri="{FF2B5EF4-FFF2-40B4-BE49-F238E27FC236}">
                <a16:creationId xmlns:a16="http://schemas.microsoft.com/office/drawing/2014/main" id="{DAD4402A-8A3D-4A53-9071-6771C137FAB9}"/>
              </a:ext>
            </a:extLst>
          </p:cNvPr>
          <p:cNvGraphicFramePr>
            <a:graphicFrameLocks noGrp="1"/>
          </p:cNvGraphicFramePr>
          <p:nvPr>
            <p:ph idx="1"/>
            <p:extLst>
              <p:ext uri="{D42A27DB-BD31-4B8C-83A1-F6EECF244321}">
                <p14:modId xmlns:p14="http://schemas.microsoft.com/office/powerpoint/2010/main" val="1255584250"/>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Graphic 5" descr="an Eye icon under the word &quot;Visual&quot;">
            <a:extLst>
              <a:ext uri="{FF2B5EF4-FFF2-40B4-BE49-F238E27FC236}">
                <a16:creationId xmlns:a16="http://schemas.microsoft.com/office/drawing/2014/main" id="{F9CD1A38-CE82-446D-9316-AB80CFDA3C7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475464" y="3105944"/>
            <a:ext cx="914400" cy="914400"/>
          </a:xfrm>
          <a:prstGeom prst="rect">
            <a:avLst/>
          </a:prstGeom>
        </p:spPr>
      </p:pic>
      <p:pic>
        <p:nvPicPr>
          <p:cNvPr id="11" name="Graphic 10" descr="Headphones under the word &quot;Hearing&quot;.">
            <a:extLst>
              <a:ext uri="{FF2B5EF4-FFF2-40B4-BE49-F238E27FC236}">
                <a16:creationId xmlns:a16="http://schemas.microsoft.com/office/drawing/2014/main" id="{461EEC43-BA18-4BEB-A7F4-8A9E1B7CC53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03478" y="3212071"/>
            <a:ext cx="702146" cy="702146"/>
          </a:xfrm>
          <a:prstGeom prst="rect">
            <a:avLst/>
          </a:prstGeom>
        </p:spPr>
      </p:pic>
      <p:pic>
        <p:nvPicPr>
          <p:cNvPr id="15" name="Graphic 14" descr="Person in wheelchair under the word Mobility.">
            <a:extLst>
              <a:ext uri="{FF2B5EF4-FFF2-40B4-BE49-F238E27FC236}">
                <a16:creationId xmlns:a16="http://schemas.microsoft.com/office/drawing/2014/main" id="{CA45418A-EA5C-4FB5-9CDE-ECEA2873431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919241" y="3115568"/>
            <a:ext cx="702146" cy="702146"/>
          </a:xfrm>
          <a:prstGeom prst="rect">
            <a:avLst/>
          </a:prstGeom>
        </p:spPr>
      </p:pic>
      <p:pic>
        <p:nvPicPr>
          <p:cNvPr id="19" name="Graphic 18" descr="a silhouette of a Head with gears inside where the brain would be under the word &quot;Comprehension&quot;">
            <a:extLst>
              <a:ext uri="{FF2B5EF4-FFF2-40B4-BE49-F238E27FC236}">
                <a16:creationId xmlns:a16="http://schemas.microsoft.com/office/drawing/2014/main" id="{DB24A4DA-FBAF-4945-9B61-58CB6D27347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715735" y="5153940"/>
            <a:ext cx="674129" cy="674129"/>
          </a:xfrm>
          <a:prstGeom prst="rect">
            <a:avLst/>
          </a:prstGeom>
        </p:spPr>
      </p:pic>
      <p:pic>
        <p:nvPicPr>
          <p:cNvPr id="41" name="Graphic 40" descr="icon of Typewriter under the words &quot;Technological Access&quot;">
            <a:extLst>
              <a:ext uri="{FF2B5EF4-FFF2-40B4-BE49-F238E27FC236}">
                <a16:creationId xmlns:a16="http://schemas.microsoft.com/office/drawing/2014/main" id="{272D6EBD-C7AA-477F-B5E8-516E1A34F8F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803478" y="5125922"/>
            <a:ext cx="702147" cy="702147"/>
          </a:xfrm>
          <a:prstGeom prst="rect">
            <a:avLst/>
          </a:prstGeom>
        </p:spPr>
      </p:pic>
      <p:pic>
        <p:nvPicPr>
          <p:cNvPr id="45" name="Graphic 44" descr="A siren icon under the words &quot;State of Urgency&quot;">
            <a:extLst>
              <a:ext uri="{FF2B5EF4-FFF2-40B4-BE49-F238E27FC236}">
                <a16:creationId xmlns:a16="http://schemas.microsoft.com/office/drawing/2014/main" id="{F53F4599-07AC-4C11-A174-078FFC9402A0}"/>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919239" y="5157315"/>
            <a:ext cx="702148" cy="702148"/>
          </a:xfrm>
          <a:prstGeom prst="rect">
            <a:avLst/>
          </a:prstGeom>
        </p:spPr>
      </p:pic>
    </p:spTree>
    <p:extLst>
      <p:ext uri="{BB962C8B-B14F-4D97-AF65-F5344CB8AC3E}">
        <p14:creationId xmlns:p14="http://schemas.microsoft.com/office/powerpoint/2010/main" val="1339064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26">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28">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30">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32">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34">
            <a:extLst>
              <a:ext uri="{FF2B5EF4-FFF2-40B4-BE49-F238E27FC236}">
                <a16:creationId xmlns:a16="http://schemas.microsoft.com/office/drawing/2014/main" id="{5535DAA1-B7FB-41AB-BA45-ECFC99D827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6">
            <a:extLst>
              <a:ext uri="{FF2B5EF4-FFF2-40B4-BE49-F238E27FC236}">
                <a16:creationId xmlns:a16="http://schemas.microsoft.com/office/drawing/2014/main" id="{6D225CEC-19E5-40D0-B1CE-4E884C9C1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38">
            <a:extLst>
              <a:ext uri="{FF2B5EF4-FFF2-40B4-BE49-F238E27FC236}">
                <a16:creationId xmlns:a16="http://schemas.microsoft.com/office/drawing/2014/main" id="{BEF873D1-568B-4D8E-AF50-0382A7114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9E51D150-D0BE-47A3-AA5B-3F71488E5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A3EC344B-E4D2-4F05-86FF-A2109058C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1" y="4000698"/>
            <a:ext cx="10993549" cy="1475013"/>
          </a:xfrm>
        </p:spPr>
        <p:txBody>
          <a:bodyPr vert="horz" lIns="91440" tIns="45720" rIns="91440" bIns="45720" rtlCol="0" anchor="b">
            <a:normAutofit/>
          </a:bodyPr>
          <a:lstStyle/>
          <a:p>
            <a:r>
              <a:rPr lang="en-US" sz="3600">
                <a:solidFill>
                  <a:srgbClr val="FFFFFF"/>
                </a:solidFill>
              </a:rPr>
              <a:t>Visual</a:t>
            </a:r>
          </a:p>
        </p:txBody>
      </p:sp>
      <p:pic>
        <p:nvPicPr>
          <p:cNvPr id="5" name="Picture 4" descr="Contrast example image"/>
          <p:cNvPicPr>
            <a:picLocks noChangeAspect="1"/>
          </p:cNvPicPr>
          <p:nvPr/>
        </p:nvPicPr>
        <p:blipFill rotWithShape="1">
          <a:blip r:embed="rId3"/>
          <a:srcRect t="12043" r="-1" b="17560"/>
          <a:stretch/>
        </p:blipFill>
        <p:spPr>
          <a:xfrm>
            <a:off x="446532" y="599725"/>
            <a:ext cx="11292143" cy="3557252"/>
          </a:xfrm>
          <a:prstGeom prst="rect">
            <a:avLst/>
          </a:prstGeom>
        </p:spPr>
      </p:pic>
    </p:spTree>
    <p:extLst>
      <p:ext uri="{BB962C8B-B14F-4D97-AF65-F5344CB8AC3E}">
        <p14:creationId xmlns:p14="http://schemas.microsoft.com/office/powerpoint/2010/main" val="3967861464"/>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TotalTime>
  <Words>2437</Words>
  <Application>Microsoft Office PowerPoint</Application>
  <PresentationFormat>Widescreen</PresentationFormat>
  <Paragraphs>256</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Gill Sans MT</vt:lpstr>
      <vt:lpstr>Merriweather</vt:lpstr>
      <vt:lpstr>Wingdings 2</vt:lpstr>
      <vt:lpstr>Dividend</vt:lpstr>
      <vt:lpstr>PowerPoint Presentation</vt:lpstr>
      <vt:lpstr>Introduction to Accessibility</vt:lpstr>
      <vt:lpstr>Who Am I?</vt:lpstr>
      <vt:lpstr>DHS Trusted Tester</vt:lpstr>
      <vt:lpstr>American Printing House for the Blind</vt:lpstr>
      <vt:lpstr>What is Accessibility and Disability?</vt:lpstr>
      <vt:lpstr>Why is Accessibility Important?</vt:lpstr>
      <vt:lpstr>Categories of Accessibility</vt:lpstr>
      <vt:lpstr>Visual</vt:lpstr>
      <vt:lpstr>Hearing</vt:lpstr>
      <vt:lpstr>Mobility</vt:lpstr>
      <vt:lpstr>PowerPoint Presentation</vt:lpstr>
      <vt:lpstr>PowerPoint Presentation</vt:lpstr>
      <vt:lpstr>Comprehension</vt:lpstr>
      <vt:lpstr>Technological Access</vt:lpstr>
      <vt:lpstr>State of Urgency</vt:lpstr>
      <vt:lpstr>Common Issues</vt:lpstr>
      <vt:lpstr>Who is responsible for Accessibility?</vt:lpstr>
      <vt:lpstr>What can I do?</vt:lpstr>
      <vt:lpstr>Browser Dev Tools</vt:lpstr>
      <vt:lpstr>PowerPoint Presentation</vt:lpstr>
      <vt:lpstr>Thank You!</vt:lpstr>
      <vt:lpstr>Resource Websites Additional Links in slide notes</vt:lpstr>
      <vt:lpstr>PowerPoint Presentation</vt:lpstr>
      <vt:lpstr>Cool Technology</vt:lpstr>
      <vt:lpstr>Be My Eyes </vt:lpstr>
      <vt:lpstr>Accessible Cities Initiative</vt:lpstr>
      <vt:lpstr>PowerPoint Presentation</vt:lpstr>
      <vt:lpstr>Code Jumper</vt:lpstr>
      <vt:lpstr>Microsoft Adaptive COntroller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Gray</dc:creator>
  <cp:lastModifiedBy>Elizabeth Gray</cp:lastModifiedBy>
  <cp:revision>21</cp:revision>
  <cp:lastPrinted>2021-07-23T05:38:39Z</cp:lastPrinted>
  <dcterms:created xsi:type="dcterms:W3CDTF">2019-08-21T13:44:31Z</dcterms:created>
  <dcterms:modified xsi:type="dcterms:W3CDTF">2021-07-23T05:40:42Z</dcterms:modified>
</cp:coreProperties>
</file>